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125"/>
  </p:notesMasterIdLst>
  <p:sldIdLst>
    <p:sldId id="256" r:id="rId2"/>
    <p:sldId id="257" r:id="rId3"/>
    <p:sldId id="261" r:id="rId4"/>
    <p:sldId id="258" r:id="rId5"/>
    <p:sldId id="259" r:id="rId6"/>
    <p:sldId id="293" r:id="rId7"/>
    <p:sldId id="382" r:id="rId8"/>
    <p:sldId id="381" r:id="rId9"/>
    <p:sldId id="383" r:id="rId10"/>
    <p:sldId id="390" r:id="rId11"/>
    <p:sldId id="291" r:id="rId12"/>
    <p:sldId id="292" r:id="rId13"/>
    <p:sldId id="358" r:id="rId14"/>
    <p:sldId id="359" r:id="rId15"/>
    <p:sldId id="265" r:id="rId16"/>
    <p:sldId id="266" r:id="rId17"/>
    <p:sldId id="428" r:id="rId18"/>
    <p:sldId id="267" r:id="rId19"/>
    <p:sldId id="286" r:id="rId20"/>
    <p:sldId id="427" r:id="rId21"/>
    <p:sldId id="289" r:id="rId22"/>
    <p:sldId id="280" r:id="rId23"/>
    <p:sldId id="281" r:id="rId24"/>
    <p:sldId id="298" r:id="rId25"/>
    <p:sldId id="429" r:id="rId26"/>
    <p:sldId id="493" r:id="rId27"/>
    <p:sldId id="296" r:id="rId28"/>
    <p:sldId id="285" r:id="rId29"/>
    <p:sldId id="307" r:id="rId30"/>
    <p:sldId id="309" r:id="rId31"/>
    <p:sldId id="275" r:id="rId32"/>
    <p:sldId id="277" r:id="rId33"/>
    <p:sldId id="278" r:id="rId34"/>
    <p:sldId id="279" r:id="rId35"/>
    <p:sldId id="432" r:id="rId36"/>
    <p:sldId id="490" r:id="rId37"/>
    <p:sldId id="494" r:id="rId38"/>
    <p:sldId id="315" r:id="rId39"/>
    <p:sldId id="323" r:id="rId40"/>
    <p:sldId id="324" r:id="rId41"/>
    <p:sldId id="360" r:id="rId42"/>
    <p:sldId id="434" r:id="rId43"/>
    <p:sldId id="435" r:id="rId44"/>
    <p:sldId id="433" r:id="rId45"/>
    <p:sldId id="376" r:id="rId46"/>
    <p:sldId id="366" r:id="rId47"/>
    <p:sldId id="329" r:id="rId48"/>
    <p:sldId id="361" r:id="rId49"/>
    <p:sldId id="436" r:id="rId50"/>
    <p:sldId id="322" r:id="rId51"/>
    <p:sldId id="1622" r:id="rId52"/>
    <p:sldId id="377" r:id="rId53"/>
    <p:sldId id="466" r:id="rId54"/>
    <p:sldId id="467" r:id="rId55"/>
    <p:sldId id="489" r:id="rId56"/>
    <p:sldId id="475" r:id="rId57"/>
    <p:sldId id="472" r:id="rId58"/>
    <p:sldId id="473" r:id="rId59"/>
    <p:sldId id="474" r:id="rId60"/>
    <p:sldId id="476" r:id="rId61"/>
    <p:sldId id="477" r:id="rId62"/>
    <p:sldId id="478" r:id="rId63"/>
    <p:sldId id="479" r:id="rId64"/>
    <p:sldId id="480" r:id="rId65"/>
    <p:sldId id="487" r:id="rId66"/>
    <p:sldId id="1620" r:id="rId67"/>
    <p:sldId id="334" r:id="rId68"/>
    <p:sldId id="335" r:id="rId69"/>
    <p:sldId id="272" r:id="rId70"/>
    <p:sldId id="273" r:id="rId71"/>
    <p:sldId id="341" r:id="rId72"/>
    <p:sldId id="342" r:id="rId73"/>
    <p:sldId id="343" r:id="rId74"/>
    <p:sldId id="346" r:id="rId75"/>
    <p:sldId id="349" r:id="rId76"/>
    <p:sldId id="350" r:id="rId77"/>
    <p:sldId id="351" r:id="rId78"/>
    <p:sldId id="352" r:id="rId79"/>
    <p:sldId id="353" r:id="rId80"/>
    <p:sldId id="354" r:id="rId81"/>
    <p:sldId id="355" r:id="rId82"/>
    <p:sldId id="362" r:id="rId83"/>
    <p:sldId id="438" r:id="rId84"/>
    <p:sldId id="439" r:id="rId85"/>
    <p:sldId id="440" r:id="rId86"/>
    <p:sldId id="441" r:id="rId87"/>
    <p:sldId id="442" r:id="rId88"/>
    <p:sldId id="443" r:id="rId89"/>
    <p:sldId id="444" r:id="rId90"/>
    <p:sldId id="445" r:id="rId91"/>
    <p:sldId id="446" r:id="rId92"/>
    <p:sldId id="447" r:id="rId93"/>
    <p:sldId id="448" r:id="rId94"/>
    <p:sldId id="449" r:id="rId95"/>
    <p:sldId id="450" r:id="rId96"/>
    <p:sldId id="451" r:id="rId97"/>
    <p:sldId id="452" r:id="rId98"/>
    <p:sldId id="453" r:id="rId99"/>
    <p:sldId id="454" r:id="rId100"/>
    <p:sldId id="455" r:id="rId101"/>
    <p:sldId id="456" r:id="rId102"/>
    <p:sldId id="457" r:id="rId103"/>
    <p:sldId id="458" r:id="rId104"/>
    <p:sldId id="437" r:id="rId105"/>
    <p:sldId id="363" r:id="rId106"/>
    <p:sldId id="1623" r:id="rId107"/>
    <p:sldId id="364" r:id="rId108"/>
    <p:sldId id="365" r:id="rId109"/>
    <p:sldId id="367" r:id="rId110"/>
    <p:sldId id="369" r:id="rId111"/>
    <p:sldId id="370" r:id="rId112"/>
    <p:sldId id="371" r:id="rId113"/>
    <p:sldId id="1624" r:id="rId114"/>
    <p:sldId id="372" r:id="rId115"/>
    <p:sldId id="373" r:id="rId116"/>
    <p:sldId id="378" r:id="rId117"/>
    <p:sldId id="379" r:id="rId118"/>
    <p:sldId id="459" r:id="rId119"/>
    <p:sldId id="460" r:id="rId120"/>
    <p:sldId id="462" r:id="rId121"/>
    <p:sldId id="463" r:id="rId122"/>
    <p:sldId id="464" r:id="rId123"/>
    <p:sldId id="465" r:id="rId1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tableStyles" Target="tableStyle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F47C12-EBD7-4EDA-BBFB-BC563C7DD2B8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803BB0-09E5-4A75-9EE6-62BE8DB19690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08485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B3FDC2-256E-4557-A6E5-08208D1F55F8}" type="slidenum">
              <a:rPr lang="pl-PL"/>
              <a:pPr/>
              <a:t>15</a:t>
            </a:fld>
            <a:endParaRPr lang="pl-PL"/>
          </a:p>
        </p:txBody>
      </p:sp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1813"/>
            <a:ext cx="5029200" cy="4116387"/>
          </a:xfrm>
        </p:spPr>
        <p:txBody>
          <a:bodyPr/>
          <a:lstStyle/>
          <a:p>
            <a:r>
              <a:rPr lang="pl-PL"/>
              <a:t>Fizjologiczny profil insulinemii u osób bez cukrzycy charakteryzuje się pikami wydzielania insuliny, które stanowią odpowiedź na posiłki i nakładają się na stałe podstawowe wydzielanie insuliny.</a:t>
            </a:r>
          </a:p>
          <a:p>
            <a:r>
              <a:rPr lang="pl-PL"/>
              <a:t>Doskonale znamy fizjologiczne poziomy insulinemii i staramy się tworzyć schematy leczenia, które przybliżają się do takiego </a:t>
            </a:r>
            <a:r>
              <a:rPr lang="pl-PL" b="1" i="1"/>
              <a:t>średniego</a:t>
            </a:r>
            <a:r>
              <a:rPr lang="pl-PL"/>
              <a:t> profilu.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562551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803BB0-09E5-4A75-9EE6-62BE8DB19690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9513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r>
              <a:rPr lang="pl" b="0" i="0" u="none" baseline="0"/>
              <a:t>Tłumaczenie grafiki:</a:t>
            </a:r>
          </a:p>
          <a:p>
            <a:endParaRPr lang="pl" baseline="0" dirty="0"/>
          </a:p>
          <a:p>
            <a:pPr algn="l" rtl="0"/>
            <a:r>
              <a:rPr lang="pl" b="0" i="0" u="none" baseline="0"/>
              <a:t>Komunikat</a:t>
            </a:r>
          </a:p>
          <a:p>
            <a:pPr algn="l" rtl="0"/>
            <a:r>
              <a:rPr lang="pl" b="0" i="0" u="none" baseline="0"/>
              <a:t>Dotknij, aby uzyskać więcej informacji</a:t>
            </a:r>
            <a:endParaRPr lang="pl" baseline="0" dirty="0"/>
          </a:p>
          <a:p>
            <a:pPr algn="l" rtl="0"/>
            <a:r>
              <a:rPr lang="pl" b="0" i="0" u="none" baseline="0"/>
              <a:t>Aktualny poziom glukozy</a:t>
            </a:r>
            <a:endParaRPr lang="pl" baseline="0" dirty="0"/>
          </a:p>
          <a:p>
            <a:pPr algn="l" rtl="0"/>
            <a:r>
              <a:rPr lang="pl" b="0" i="0" u="none" baseline="0"/>
              <a:t>Wyniki z ostatniego skanowania</a:t>
            </a:r>
            <a:endParaRPr lang="pl" baseline="0" dirty="0"/>
          </a:p>
          <a:p>
            <a:pPr algn="l" rtl="0"/>
            <a:r>
              <a:rPr lang="pl" b="0" i="0" u="none" baseline="0"/>
              <a:t>Uwagi dotyczące przyjmowanych pokarmów</a:t>
            </a:r>
            <a:endParaRPr lang="pl" baseline="0" dirty="0"/>
          </a:p>
          <a:p>
            <a:pPr algn="l" rtl="0"/>
            <a:r>
              <a:rPr lang="pl" b="0" i="0" u="none" baseline="0"/>
              <a:t>Dodaj uwagi </a:t>
            </a:r>
          </a:p>
          <a:p>
            <a:pPr algn="l" rtl="0"/>
            <a:r>
              <a:rPr lang="pl" b="0" i="0" u="none" baseline="0"/>
              <a:t>Kliknij, aby dodać uwagi do wyników pomiaru glikemii</a:t>
            </a:r>
            <a:endParaRPr lang="pl" baseline="0" dirty="0"/>
          </a:p>
          <a:p>
            <a:pPr algn="l" rtl="0"/>
            <a:r>
              <a:rPr lang="pl" b="0" i="0" u="none" baseline="0"/>
              <a:t>Strzałka kierunku zmian glikemii</a:t>
            </a:r>
          </a:p>
          <a:p>
            <a:endParaRPr lang="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0"/>
            <a:fld id="{50477F26-BFB2-47AB-9559-717AA6C25A67}" type="slidenum">
              <a:rPr/>
              <a:pPr algn="l" rtl="0"/>
              <a:t>57</a:t>
            </a:fld>
            <a:endParaRPr lang="pl"/>
          </a:p>
        </p:txBody>
      </p:sp>
    </p:spTree>
    <p:extLst>
      <p:ext uri="{BB962C8B-B14F-4D97-AF65-F5344CB8AC3E}">
        <p14:creationId xmlns:p14="http://schemas.microsoft.com/office/powerpoint/2010/main" val="59551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ytuł, tekst i c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obiektu clipart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0E14A2E-D59D-4A95-AEA6-8409B413EF8A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ytuł i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abeli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457200" y="625157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1"/>
          </p:nvPr>
        </p:nvSpPr>
        <p:spPr>
          <a:xfrm>
            <a:off x="6553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1DC3BE9-0A6D-4D08-A160-E59D9C510DC4}" type="slidenum">
              <a:rPr lang="pl-PL"/>
              <a:pPr/>
              <a:t>‹#›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2"/>
          </p:nvPr>
        </p:nvSpPr>
        <p:spPr>
          <a:xfrm>
            <a:off x="3124200" y="6248400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l-PL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ytuł i wyk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wykresu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pl-PL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2228D-7A24-4405-B623-B864F15B6A8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0BDC63-A203-4559-B886-7E188C600026}" type="datetimeFigureOut">
              <a:rPr lang="pl-PL" smtClean="0"/>
              <a:pPr/>
              <a:t>31.10.2019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9C59C-448A-4A5D-9A05-160E60281922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7" r:id="rId13"/>
    <p:sldLayoutId id="2147483730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4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jpeg"/><Relationship Id="rId4" Type="http://schemas.openxmlformats.org/officeDocument/2006/relationships/hyperlink" Target="http://www.google.pl/imgres?imgurl=http://www.mojacukrzyca.org/pliki/pompy/paradigm_715.jpg&amp;imgrefurl=http://www.mojacukrzyca.org/?a=text&amp;id=978&amp;h=260&amp;w=400&amp;tbnid=ZZpli3cPLF9aQM:&amp;zoom=1&amp;docid=LIZ0e3CQ5__OkM&amp;ei=dGhzVNDNNoq_ygPCgoLwCg&amp;tbm=isch&amp;client=firefox-a&amp;ved=0CCsQMygHMAc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Cukrzyca typu 1 w wieku rozwojowym</a:t>
            </a:r>
            <a:br>
              <a:rPr lang="pl-PL" dirty="0"/>
            </a:b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31640" y="3861048"/>
            <a:ext cx="6400800" cy="1752600"/>
          </a:xfrm>
        </p:spPr>
        <p:txBody>
          <a:bodyPr>
            <a:normAutofit/>
          </a:bodyPr>
          <a:lstStyle/>
          <a:p>
            <a:r>
              <a:rPr lang="pl-PL" sz="2400" dirty="0"/>
              <a:t>Dr hab. n. med. Joanna </a:t>
            </a:r>
            <a:r>
              <a:rPr lang="pl-PL" sz="2400" dirty="0" err="1"/>
              <a:t>Nazim</a:t>
            </a:r>
            <a:endParaRPr lang="pl-PL" sz="2400" dirty="0"/>
          </a:p>
          <a:p>
            <a:r>
              <a:rPr lang="pl-PL" sz="2400" dirty="0"/>
              <a:t>Klinika Endokrynologii Dzieci i Młodzieży Katedry Pediatrii, CMUJ Kraków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4C52BF-7648-4713-9691-B9DE86B1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586" y="496777"/>
            <a:ext cx="7886700" cy="1504103"/>
          </a:xfrm>
        </p:spPr>
        <p:txBody>
          <a:bodyPr>
            <a:normAutofit/>
          </a:bodyPr>
          <a:lstStyle/>
          <a:p>
            <a:r>
              <a:rPr lang="pl-PL" sz="28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Epidemiology</a:t>
            </a:r>
            <a:r>
              <a:rPr lang="pl-PL" sz="2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of </a:t>
            </a:r>
            <a:r>
              <a:rPr lang="pl-PL" sz="28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type</a:t>
            </a:r>
            <a:r>
              <a:rPr lang="pl-PL" sz="2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1 </a:t>
            </a:r>
            <a:r>
              <a:rPr lang="pl-PL" sz="28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diabetes</a:t>
            </a:r>
            <a:r>
              <a:rPr lang="pl-PL" sz="2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in </a:t>
            </a:r>
            <a:r>
              <a:rPr lang="pl-PL" sz="28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children</a:t>
            </a:r>
            <a:endParaRPr lang="pl-PL" sz="28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xmlns="" id="{3275BDA9-9564-405F-A38C-DFB5B8966F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913022" y="1857898"/>
            <a:ext cx="4015655" cy="3142205"/>
          </a:xfrm>
          <a:prstGeom prst="rect">
            <a:avLst/>
          </a:prstGeom>
        </p:spPr>
      </p:pic>
      <p:sp>
        <p:nvSpPr>
          <p:cNvPr id="7" name="pole tekstowe 6">
            <a:extLst>
              <a:ext uri="{FF2B5EF4-FFF2-40B4-BE49-F238E27FC236}">
                <a16:creationId xmlns:a16="http://schemas.microsoft.com/office/drawing/2014/main" xmlns="" id="{2FAD7B8D-E395-4CBC-873A-8D447B246812}"/>
              </a:ext>
            </a:extLst>
          </p:cNvPr>
          <p:cNvSpPr txBox="1"/>
          <p:nvPr/>
        </p:nvSpPr>
        <p:spPr>
          <a:xfrm>
            <a:off x="611560" y="5372977"/>
            <a:ext cx="361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l-PL" i="1" dirty="0"/>
          </a:p>
          <a:p>
            <a:r>
              <a:rPr lang="pl-PL" i="1" dirty="0"/>
              <a:t>IDF report 2017 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xmlns="" id="{F7EE1984-621D-42F6-894D-E281371EAD84}"/>
              </a:ext>
            </a:extLst>
          </p:cNvPr>
          <p:cNvSpPr txBox="1"/>
          <p:nvPr/>
        </p:nvSpPr>
        <p:spPr>
          <a:xfrm>
            <a:off x="4913022" y="5134708"/>
            <a:ext cx="3766743" cy="1226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        Region Górnego Śląska</a:t>
            </a:r>
          </a:p>
          <a:p>
            <a:endParaRPr lang="pl-PL" dirty="0"/>
          </a:p>
          <a:p>
            <a:r>
              <a:rPr lang="pl-PL" i="1" dirty="0"/>
              <a:t>Chobot A. Acta </a:t>
            </a:r>
            <a:r>
              <a:rPr lang="pl-PL" i="1" dirty="0" err="1"/>
              <a:t>Diabetologica</a:t>
            </a:r>
            <a:r>
              <a:rPr lang="pl-PL" i="1" dirty="0"/>
              <a:t> 2015</a:t>
            </a:r>
          </a:p>
          <a:p>
            <a:endParaRPr lang="pl-PL" dirty="0"/>
          </a:p>
        </p:txBody>
      </p:sp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xmlns="" id="{81F3DCE0-8742-4CAE-9F55-BC11C81559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5653" y="2135485"/>
            <a:ext cx="4809317" cy="2589659"/>
          </a:xfrm>
          <a:prstGeom prst="rect">
            <a:avLst/>
          </a:prstGeom>
        </p:spPr>
      </p:pic>
      <p:sp>
        <p:nvSpPr>
          <p:cNvPr id="12" name="pole tekstowe 11">
            <a:extLst>
              <a:ext uri="{FF2B5EF4-FFF2-40B4-BE49-F238E27FC236}">
                <a16:creationId xmlns:a16="http://schemas.microsoft.com/office/drawing/2014/main" xmlns="" id="{9C95C95F-AD71-497B-916B-08555FF2B5CE}"/>
              </a:ext>
            </a:extLst>
          </p:cNvPr>
          <p:cNvSpPr txBox="1"/>
          <p:nvPr/>
        </p:nvSpPr>
        <p:spPr>
          <a:xfrm>
            <a:off x="464236" y="4859749"/>
            <a:ext cx="37667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/>
              <a:t>Annual</a:t>
            </a:r>
            <a:r>
              <a:rPr lang="pl-PL" dirty="0"/>
              <a:t> </a:t>
            </a:r>
            <a:r>
              <a:rPr lang="pl-PL" dirty="0" err="1"/>
              <a:t>increase</a:t>
            </a:r>
            <a:r>
              <a:rPr lang="pl-PL" dirty="0"/>
              <a:t>  -  3%</a:t>
            </a:r>
          </a:p>
        </p:txBody>
      </p:sp>
    </p:spTree>
    <p:extLst>
      <p:ext uri="{BB962C8B-B14F-4D97-AF65-F5344CB8AC3E}">
        <p14:creationId xmlns:p14="http://schemas.microsoft.com/office/powerpoint/2010/main" val="20683026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Soki</a:t>
            </a: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525367285"/>
              </p:ext>
            </p:extLst>
          </p:nvPr>
        </p:nvGraphicFramePr>
        <p:xfrm>
          <a:off x="714375" y="1819275"/>
          <a:ext cx="7215238" cy="3000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1497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02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9994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Produkt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/>
                        <a:t>Ilość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7611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Sok jabłkowy, pomarańczowy 100%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100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6828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Sok pomidorowy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400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8734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Sok „jednodniowy”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09202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Sok winogronowy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60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685196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KodakDC240 03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832842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>
          <a:xfrm>
            <a:off x="571500" y="620689"/>
            <a:ext cx="8229600" cy="396043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pl-PL" sz="2800" dirty="0"/>
              <a:t>W celu utrzymania stałej ilości węglowodanów w diecie należy korzystać z jednego rodzaju tabel wymienników węglowodanowych</a:t>
            </a:r>
          </a:p>
        </p:txBody>
      </p:sp>
    </p:spTree>
    <p:extLst>
      <p:ext uri="{BB962C8B-B14F-4D97-AF65-F5344CB8AC3E}">
        <p14:creationId xmlns:p14="http://schemas.microsoft.com/office/powerpoint/2010/main" val="21044336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827584" y="836712"/>
            <a:ext cx="7772400" cy="1470025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Żywienie w leczeniu pompą insulinową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899592" y="2708920"/>
            <a:ext cx="7488832" cy="2376264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chemeClr val="tx1"/>
                </a:solidFill>
              </a:rPr>
              <a:t>Odstęp między posiłkami minimum 2,5h</a:t>
            </a:r>
          </a:p>
          <a:p>
            <a:r>
              <a:rPr lang="pl-PL" sz="2400" dirty="0">
                <a:solidFill>
                  <a:schemeClr val="tx1"/>
                </a:solidFill>
              </a:rPr>
              <a:t>Wyliczanie ilości WW</a:t>
            </a:r>
          </a:p>
          <a:p>
            <a:r>
              <a:rPr lang="pl-PL" sz="2400" dirty="0">
                <a:solidFill>
                  <a:schemeClr val="tx1"/>
                </a:solidFill>
              </a:rPr>
              <a:t>Wyliczanie ilości WBT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0025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Hipoglikemia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Stężenie glukozy we krwi:</a:t>
            </a:r>
          </a:p>
          <a:p>
            <a:pPr lvl="1"/>
            <a:r>
              <a:rPr lang="pl-PL" sz="2400" dirty="0"/>
              <a:t>poniżej 70 mg/dl – alert hipoglikemii</a:t>
            </a:r>
          </a:p>
          <a:p>
            <a:pPr lvl="1"/>
            <a:r>
              <a:rPr lang="pl-PL" sz="2400" dirty="0"/>
              <a:t>poniżej 55 md/dl – istotna hipoglikemia</a:t>
            </a:r>
          </a:p>
          <a:p>
            <a:endParaRPr lang="pl-PL" sz="2400" dirty="0"/>
          </a:p>
          <a:p>
            <a:r>
              <a:rPr lang="pl-PL" sz="2400" dirty="0"/>
              <a:t>8-30 epizodów/pacjenta/rok (u dzieci)  </a:t>
            </a:r>
          </a:p>
          <a:p>
            <a:pPr marL="0" indent="0">
              <a:buNone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865589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Hipoglikemia</a:t>
            </a:r>
            <a:r>
              <a:rPr lang="en-US" sz="3200" dirty="0">
                <a:solidFill>
                  <a:srgbClr val="C00000"/>
                </a:solidFill>
                <a:latin typeface="Verdana" pitchFamily="34" charset="0"/>
              </a:rPr>
              <a:t> - 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objawy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16113"/>
            <a:ext cx="7486650" cy="4179887"/>
          </a:xfrm>
        </p:spPr>
        <p:txBody>
          <a:bodyPr/>
          <a:lstStyle/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en-GB" sz="2400" b="1" dirty="0" err="1">
                <a:latin typeface="Verdana" pitchFamily="34" charset="0"/>
              </a:rPr>
              <a:t>objawy</a:t>
            </a:r>
            <a:r>
              <a:rPr lang="en-GB" sz="2400" b="1" dirty="0">
                <a:latin typeface="Verdana" pitchFamily="34" charset="0"/>
              </a:rPr>
              <a:t> </a:t>
            </a:r>
            <a:r>
              <a:rPr lang="en-GB" sz="2400" b="1" dirty="0" err="1">
                <a:latin typeface="Verdana" pitchFamily="34" charset="0"/>
              </a:rPr>
              <a:t>nerwopochodne</a:t>
            </a:r>
            <a:r>
              <a:rPr lang="en-GB" sz="2400" b="1" dirty="0">
                <a:latin typeface="Verdana" pitchFamily="34" charset="0"/>
              </a:rPr>
              <a:t> (</a:t>
            </a:r>
            <a:r>
              <a:rPr lang="en-GB" sz="2400" b="1" dirty="0" err="1">
                <a:latin typeface="Verdana" pitchFamily="34" charset="0"/>
              </a:rPr>
              <a:t>adrenergiczne</a:t>
            </a:r>
            <a:r>
              <a:rPr lang="en-GB" sz="2400" b="1" dirty="0">
                <a:latin typeface="Verdana" pitchFamily="34" charset="0"/>
              </a:rPr>
              <a:t> </a:t>
            </a:r>
            <a:r>
              <a:rPr lang="en-GB" sz="2400" b="1" dirty="0" err="1">
                <a:latin typeface="Verdana" pitchFamily="34" charset="0"/>
              </a:rPr>
              <a:t>i</a:t>
            </a:r>
            <a:r>
              <a:rPr lang="en-GB" sz="2400" b="1" dirty="0">
                <a:latin typeface="Verdana" pitchFamily="34" charset="0"/>
              </a:rPr>
              <a:t> </a:t>
            </a:r>
            <a:r>
              <a:rPr lang="en-GB" sz="2400" b="1" dirty="0" err="1">
                <a:latin typeface="Verdana" pitchFamily="34" charset="0"/>
              </a:rPr>
              <a:t>cholinergiczne</a:t>
            </a:r>
            <a:r>
              <a:rPr lang="en-GB" sz="2400" b="1" dirty="0">
                <a:latin typeface="Verdana" pitchFamily="34" charset="0"/>
              </a:rPr>
              <a:t>)</a:t>
            </a:r>
            <a:r>
              <a:rPr lang="en-GB" sz="2000" dirty="0">
                <a:latin typeface="Verdana" pitchFamily="34" charset="0"/>
              </a:rPr>
              <a:t> 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głód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drżenie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nerwowość</a:t>
            </a:r>
            <a:r>
              <a:rPr lang="en-GB" sz="2400" dirty="0">
                <a:latin typeface="Verdana" pitchFamily="34" charset="0"/>
              </a:rPr>
              <a:t>, </a:t>
            </a:r>
            <a:r>
              <a:rPr lang="en-GB" sz="2400" dirty="0" err="1">
                <a:latin typeface="Verdana" pitchFamily="34" charset="0"/>
              </a:rPr>
              <a:t>niepokój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pocenie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bladość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kołatania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serca</a:t>
            </a:r>
            <a:r>
              <a:rPr lang="en-GB" sz="2400" dirty="0">
                <a:latin typeface="Verdana" pitchFamily="34" charset="0"/>
              </a:rPr>
              <a:t>, </a:t>
            </a:r>
            <a:r>
              <a:rPr lang="en-GB" sz="2400" dirty="0" err="1">
                <a:latin typeface="Verdana" pitchFamily="34" charset="0"/>
              </a:rPr>
              <a:t>tachykardia</a:t>
            </a:r>
            <a:endParaRPr lang="en-GB" sz="2400" dirty="0">
              <a:latin typeface="Verdana" pitchFamily="34" charset="0"/>
            </a:endParaRPr>
          </a:p>
          <a:p>
            <a:pPr algn="just" eaLnBrk="1" hangingPunct="1">
              <a:defRPr/>
            </a:pPr>
            <a:r>
              <a:rPr lang="en-GB" sz="2400" dirty="0" err="1">
                <a:latin typeface="Verdana" pitchFamily="34" charset="0"/>
              </a:rPr>
              <a:t>rozszerzenie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źrenic</a:t>
            </a:r>
            <a:endParaRPr lang="en-GB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03624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ytuł 1">
            <a:extLst>
              <a:ext uri="{FF2B5EF4-FFF2-40B4-BE49-F238E27FC236}">
                <a16:creationId xmlns:a16="http://schemas.microsoft.com/office/drawing/2014/main" xmlns="" id="{5CDC025E-A65B-4FCF-9AA2-9C3930C54F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2700" b="1" dirty="0">
                <a:solidFill>
                  <a:srgbClr val="7030A0"/>
                </a:solidFill>
              </a:rPr>
              <a:t>Objawy hipoglikemii</a:t>
            </a:r>
            <a:endParaRPr lang="pl-PL" altLang="pl-PL" sz="2700" dirty="0"/>
          </a:p>
        </p:txBody>
      </p:sp>
      <p:sp>
        <p:nvSpPr>
          <p:cNvPr id="25603" name="Symbol zastępczy tekstu 2">
            <a:extLst>
              <a:ext uri="{FF2B5EF4-FFF2-40B4-BE49-F238E27FC236}">
                <a16:creationId xmlns:a16="http://schemas.microsoft.com/office/drawing/2014/main" xmlns="" id="{CFCF3CBD-C0AA-43AB-A01E-6B5A15B8C3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28801"/>
            <a:ext cx="3868340" cy="489322"/>
          </a:xfrm>
        </p:spPr>
        <p:txBody>
          <a:bodyPr>
            <a:normAutofit/>
          </a:bodyPr>
          <a:lstStyle/>
          <a:p>
            <a:r>
              <a:rPr lang="pl-PL" altLang="pl-PL" dirty="0">
                <a:solidFill>
                  <a:srgbClr val="C00000"/>
                </a:solidFill>
              </a:rPr>
              <a:t>Zmiany zachowania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93D46F86-C09D-4E6A-A2E8-21D4C56FFE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636911"/>
            <a:ext cx="4040188" cy="3489251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/>
              <a:t>drażliwość</a:t>
            </a:r>
          </a:p>
          <a:p>
            <a:pPr>
              <a:defRPr/>
            </a:pPr>
            <a:r>
              <a:rPr lang="pl-PL" dirty="0"/>
              <a:t>pobudzenie</a:t>
            </a:r>
            <a:r>
              <a:rPr lang="en-US" dirty="0"/>
              <a:t> </a:t>
            </a:r>
            <a:endParaRPr lang="pl-PL" dirty="0"/>
          </a:p>
          <a:p>
            <a:pPr>
              <a:defRPr/>
            </a:pPr>
            <a:r>
              <a:rPr lang="pl-PL" dirty="0"/>
              <a:t>upór</a:t>
            </a:r>
          </a:p>
          <a:p>
            <a:pPr>
              <a:defRPr/>
            </a:pPr>
            <a:r>
              <a:rPr lang="pl-PL" dirty="0"/>
              <a:t>napady złości</a:t>
            </a:r>
            <a:r>
              <a:rPr lang="en-US" dirty="0"/>
              <a:t> </a:t>
            </a:r>
            <a:endParaRPr lang="pl-PL" dirty="0"/>
          </a:p>
          <a:p>
            <a:pPr>
              <a:defRPr/>
            </a:pPr>
            <a:r>
              <a:rPr lang="pl-PL" dirty="0"/>
              <a:t>koszmary senne</a:t>
            </a:r>
          </a:p>
          <a:p>
            <a:pPr>
              <a:defRPr/>
            </a:pPr>
            <a:r>
              <a:rPr lang="pl-PL" dirty="0"/>
              <a:t>nieutulony płacz</a:t>
            </a:r>
          </a:p>
          <a:p>
            <a:pPr>
              <a:defRPr/>
            </a:pPr>
            <a:endParaRPr lang="pl-PL" dirty="0"/>
          </a:p>
          <a:p>
            <a:pPr marL="0" indent="0">
              <a:buNone/>
              <a:defRPr/>
            </a:pPr>
            <a:r>
              <a:rPr lang="pl-PL" dirty="0"/>
              <a:t>Dominujące u dzieci przedszkolnych</a:t>
            </a:r>
          </a:p>
        </p:txBody>
      </p:sp>
      <p:sp>
        <p:nvSpPr>
          <p:cNvPr id="25605" name="Symbol zastępczy tekstu 4">
            <a:extLst>
              <a:ext uri="{FF2B5EF4-FFF2-40B4-BE49-F238E27FC236}">
                <a16:creationId xmlns:a16="http://schemas.microsoft.com/office/drawing/2014/main" xmlns="" id="{A2F24CEE-1525-4C58-8FFC-849E25563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28802"/>
            <a:ext cx="3887391" cy="489321"/>
          </a:xfrm>
        </p:spPr>
        <p:txBody>
          <a:bodyPr>
            <a:normAutofit/>
          </a:bodyPr>
          <a:lstStyle/>
          <a:p>
            <a:r>
              <a:rPr lang="pl-PL" altLang="pl-PL" dirty="0">
                <a:solidFill>
                  <a:srgbClr val="C00000"/>
                </a:solidFill>
              </a:rPr>
              <a:t>Niespecyficzne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4F535AB3-AAA8-4A4B-BB23-D64B612DD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45025" y="2636911"/>
            <a:ext cx="4041775" cy="3489252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dirty="0"/>
              <a:t>głód</a:t>
            </a:r>
          </a:p>
          <a:p>
            <a:pPr>
              <a:defRPr/>
            </a:pPr>
            <a:r>
              <a:rPr lang="pl-PL" dirty="0"/>
              <a:t>ból głowy</a:t>
            </a:r>
          </a:p>
          <a:p>
            <a:pPr>
              <a:defRPr/>
            </a:pPr>
            <a:r>
              <a:rPr lang="pl-PL" dirty="0"/>
              <a:t>nudności</a:t>
            </a:r>
          </a:p>
          <a:p>
            <a:pPr>
              <a:defRPr/>
            </a:pPr>
            <a:r>
              <a:rPr lang="pl-PL" dirty="0"/>
              <a:t>uczucie zmęczenia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2065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Hipoglikemia</a:t>
            </a:r>
            <a:r>
              <a:rPr lang="en-US" sz="3200" dirty="0">
                <a:solidFill>
                  <a:srgbClr val="C00000"/>
                </a:solidFill>
                <a:latin typeface="Verdana" pitchFamily="34" charset="0"/>
              </a:rPr>
              <a:t> - 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objawy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89138"/>
            <a:ext cx="7486650" cy="41068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 sz="2400" b="1">
                <a:latin typeface="Verdana" pitchFamily="34" charset="0"/>
              </a:rPr>
              <a:t>Neuroglikopenia </a:t>
            </a:r>
            <a:r>
              <a:rPr lang="en-GB" sz="2400">
                <a:latin typeface="Verdana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zmniejszona zdolność koncentracji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uposledzenie funkcji poznawczych</a:t>
            </a:r>
            <a:endParaRPr lang="en-US" sz="2400">
              <a:latin typeface="Verdana" pitchFamily="34" charset="0"/>
            </a:endParaRP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ból głowy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ból brzucha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zmiany zachowania, agresywność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upośledzone lub podwójne widzenie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splątanie, senność, osłabienie </a:t>
            </a:r>
          </a:p>
          <a:p>
            <a:pPr algn="just" eaLnBrk="1" hangingPunct="1">
              <a:lnSpc>
                <a:spcPct val="90000"/>
              </a:lnSpc>
              <a:defRPr/>
            </a:pPr>
            <a:r>
              <a:rPr lang="en-GB" sz="2400">
                <a:latin typeface="Verdana" pitchFamily="34" charset="0"/>
              </a:rPr>
              <a:t>utrudniona mowa </a:t>
            </a:r>
          </a:p>
          <a:p>
            <a:pPr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GB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340248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350962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Hipoglikemia</a:t>
            </a:r>
            <a:r>
              <a:rPr lang="en-US" sz="3200" dirty="0">
                <a:solidFill>
                  <a:srgbClr val="C00000"/>
                </a:solidFill>
                <a:latin typeface="Verdana" pitchFamily="34" charset="0"/>
              </a:rPr>
              <a:t> - 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objawy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989138"/>
            <a:ext cx="7558087" cy="4106862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 b="1" dirty="0" err="1">
                <a:latin typeface="Verdana" pitchFamily="34" charset="0"/>
              </a:rPr>
              <a:t>Ciężka</a:t>
            </a:r>
            <a:r>
              <a:rPr lang="en-GB" sz="2400" b="1" dirty="0">
                <a:latin typeface="Verdana" pitchFamily="34" charset="0"/>
              </a:rPr>
              <a:t> </a:t>
            </a:r>
            <a:r>
              <a:rPr lang="en-GB" sz="2400" b="1" dirty="0" err="1">
                <a:latin typeface="Verdana" pitchFamily="34" charset="0"/>
              </a:rPr>
              <a:t>neuroglikopenia</a:t>
            </a:r>
            <a:r>
              <a:rPr lang="en-GB" sz="2400" dirty="0">
                <a:latin typeface="Verdana" pitchFamily="34" charset="0"/>
              </a:rPr>
              <a:t>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sz="2400" dirty="0">
                <a:latin typeface="Verdana" pitchFamily="34" charset="0"/>
              </a:rPr>
              <a:t> </a:t>
            </a:r>
          </a:p>
          <a:p>
            <a:pPr eaLnBrk="1" hangingPunct="1">
              <a:defRPr/>
            </a:pPr>
            <a:r>
              <a:rPr lang="en-GB" sz="2400" dirty="0" err="1">
                <a:latin typeface="Verdana" pitchFamily="34" charset="0"/>
              </a:rPr>
              <a:t>nasilona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dezorientacja</a:t>
            </a:r>
            <a:endParaRPr lang="en-GB" sz="2400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GB" sz="2400" dirty="0" err="1">
                <a:latin typeface="Verdana" pitchFamily="34" charset="0"/>
              </a:rPr>
              <a:t>utrata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przytomności</a:t>
            </a:r>
            <a:endParaRPr lang="en-GB" sz="2400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GB" sz="2400" dirty="0" err="1">
                <a:latin typeface="Verdana" pitchFamily="34" charset="0"/>
              </a:rPr>
              <a:t>ogniskowe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lub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uogólnione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drgawki</a:t>
            </a:r>
            <a:r>
              <a:rPr lang="en-GB" sz="2400" dirty="0">
                <a:latin typeface="Verdana" pitchFamily="34" charset="0"/>
              </a:rPr>
              <a:t>, </a:t>
            </a:r>
            <a:r>
              <a:rPr lang="en-GB" sz="2400" dirty="0" err="1">
                <a:latin typeface="Verdana" pitchFamily="34" charset="0"/>
              </a:rPr>
              <a:t>uniemożliwiające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bezpieczne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przełykanie</a:t>
            </a:r>
            <a:endParaRPr lang="en-US" sz="2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407378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pl-PL" sz="2800" dirty="0">
                <a:solidFill>
                  <a:srgbClr val="C00000"/>
                </a:solidFill>
              </a:rPr>
              <a:t>Przyczyny hipoglikemii u dziecka chorego na cukrzycę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pl-PL" sz="2400" dirty="0"/>
              <a:t>wstrzyknięcie nadmiernej dawki lub niewłaściwego preparatu insuliny, </a:t>
            </a:r>
          </a:p>
          <a:p>
            <a:pPr>
              <a:defRPr/>
            </a:pPr>
            <a:r>
              <a:rPr lang="pl-PL" sz="2400" dirty="0"/>
              <a:t>spożycie zbyt małego posiłku, jego ominięcie lub opóźnienie, </a:t>
            </a:r>
          </a:p>
          <a:p>
            <a:pPr>
              <a:defRPr/>
            </a:pPr>
            <a:r>
              <a:rPr lang="pl-PL" sz="2400" dirty="0"/>
              <a:t>zwiększone tkankowe zużycie glukozy w czasie i po wysiłku fizycznym, </a:t>
            </a:r>
          </a:p>
          <a:p>
            <a:pPr>
              <a:defRPr/>
            </a:pPr>
            <a:r>
              <a:rPr lang="pl-PL" sz="2400" dirty="0"/>
              <a:t>zmniejszenie endogennej produkcji glukozy np. po spożyciu alkoholu, </a:t>
            </a:r>
          </a:p>
          <a:p>
            <a:pPr>
              <a:defRPr/>
            </a:pPr>
            <a:r>
              <a:rPr lang="pl-PL" sz="2400" dirty="0"/>
              <a:t>zmniejszenie dobowego zapotrzebowania na insulinę w okresie remisji cukrzycy, po zmianie trybu życia na bardziej aktywny lub w wyniku istotnego zmniejszenia masy ciała czy ilości jedzenia</a:t>
            </a:r>
          </a:p>
          <a:p>
            <a:pPr>
              <a:defRPr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643547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Epidemiologia cukrzycy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Wg danych pochodzących z kilku regionalnych rejestrów polskich prowadzonych w ramach projektu EURODIAB w </a:t>
            </a:r>
            <a:r>
              <a:rPr lang="pl-PL" sz="2400" b="1" dirty="0"/>
              <a:t>ostatnich dwóch dekadach stwierdzono – prawie czterokrotny wzrost liczby zachorowań. </a:t>
            </a:r>
          </a:p>
          <a:p>
            <a:endParaRPr lang="pl-PL" sz="2400" dirty="0"/>
          </a:p>
          <a:p>
            <a:r>
              <a:rPr lang="pl-PL" sz="2400" dirty="0"/>
              <a:t>Cukrzyca jest najczęściej rozpoznawana w okresie dojrzewania ale znamiennie obniża się średni wiek ujawnienia  choroby – </a:t>
            </a:r>
            <a:r>
              <a:rPr lang="pl-PL" sz="2400" b="1" dirty="0"/>
              <a:t>największy wzrost zachorowań odnotowuje się w grupach wiekowych 0-4 i 5-9 lat.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Zwiększone ryzyko hipoglikemii u dzieci chorych na cukrzycę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pl-PL" sz="2400" dirty="0"/>
              <a:t>u niemowląt i w okresie wczesnego dzieciństwa</a:t>
            </a:r>
          </a:p>
          <a:p>
            <a:pPr>
              <a:defRPr/>
            </a:pPr>
            <a:r>
              <a:rPr lang="pl-PL" sz="2400" dirty="0"/>
              <a:t>u chorych leczonych dużymi dawkami insuliny </a:t>
            </a:r>
          </a:p>
          <a:p>
            <a:pPr>
              <a:defRPr/>
            </a:pPr>
            <a:r>
              <a:rPr lang="pl-PL" sz="2400" dirty="0"/>
              <a:t>u osób z niskimi wartościami HbA1c </a:t>
            </a:r>
          </a:p>
          <a:p>
            <a:pPr>
              <a:defRPr/>
            </a:pPr>
            <a:r>
              <a:rPr lang="pl-PL" sz="2400" dirty="0"/>
              <a:t>w przypadku częstych hipoglikemii w wywiadzie. </a:t>
            </a:r>
          </a:p>
          <a:p>
            <a:pPr>
              <a:defRPr/>
            </a:pPr>
            <a:r>
              <a:rPr lang="pl-PL" sz="2400" dirty="0"/>
              <a:t>w przypadku braku odczuwania tzw. objawów ostrzegawczych </a:t>
            </a:r>
          </a:p>
          <a:p>
            <a:pPr>
              <a:defRPr/>
            </a:pPr>
            <a:r>
              <a:rPr lang="pl-PL" sz="2400" dirty="0"/>
              <a:t>w czasie snu </a:t>
            </a:r>
          </a:p>
          <a:p>
            <a:pPr>
              <a:defRPr/>
            </a:pPr>
            <a:r>
              <a:rPr lang="pl-PL" sz="2400" dirty="0"/>
              <a:t>po zmianie modelu leczenia cukrzycy. </a:t>
            </a:r>
          </a:p>
          <a:p>
            <a:pPr>
              <a:defRPr/>
            </a:pPr>
            <a:r>
              <a:rPr lang="pl-PL" sz="2400" dirty="0"/>
              <a:t>w przypadku współistnienia z cukrzycą innych schorzeń jak niewydolność podwzgórzowo-przysadkowa, niedoczynność kory nadnerczy, tarczycy czy celiakia.</a:t>
            </a:r>
          </a:p>
          <a:p>
            <a:pPr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56122783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Objawy sugerujące przebycie nocnej hipoglikemii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pl-PL" sz="2400" dirty="0"/>
              <a:t>niska </a:t>
            </a:r>
            <a:r>
              <a:rPr lang="pl-PL" sz="2400" dirty="0" err="1"/>
              <a:t>glikemia</a:t>
            </a:r>
            <a:r>
              <a:rPr lang="pl-PL" sz="2400" dirty="0"/>
              <a:t> na czczo</a:t>
            </a:r>
          </a:p>
          <a:p>
            <a:pPr>
              <a:defRPr/>
            </a:pPr>
            <a:r>
              <a:rPr lang="pl-PL" sz="2400" dirty="0"/>
              <a:t>w nocy: zaburzenia świadomości, koszmary senne, drgawki </a:t>
            </a:r>
          </a:p>
          <a:p>
            <a:pPr>
              <a:defRPr/>
            </a:pPr>
            <a:r>
              <a:rPr lang="pl-PL" sz="2400" dirty="0"/>
              <a:t>po przebudzeniu: problemy z myśleniem, zmiana nastroju i ból głowy  </a:t>
            </a:r>
          </a:p>
          <a:p>
            <a:pPr>
              <a:defRPr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8471348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7813"/>
            <a:ext cx="8229600" cy="11350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H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ipoglikemia</a:t>
            </a:r>
            <a:r>
              <a:rPr lang="en-US" sz="3200" dirty="0">
                <a:solidFill>
                  <a:srgbClr val="C00000"/>
                </a:solidFill>
                <a:latin typeface="Verdana" pitchFamily="34" charset="0"/>
              </a:rPr>
              <a:t> - 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postępowanie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0113" y="1412875"/>
            <a:ext cx="7558087" cy="4683125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800" dirty="0" err="1">
                <a:latin typeface="Calibri" panose="020F0502020204030204" pitchFamily="34" charset="0"/>
              </a:rPr>
              <a:t>Podać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szybko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przyswajalne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węglowodany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proste</a:t>
            </a:r>
            <a:endParaRPr lang="en-US" sz="2800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>
                <a:latin typeface="Calibri" panose="020F0502020204030204" pitchFamily="34" charset="0"/>
              </a:rPr>
              <a:t>5-15 g </a:t>
            </a:r>
            <a:r>
              <a:rPr lang="en-US" sz="2800" dirty="0" err="1">
                <a:latin typeface="Calibri" panose="020F0502020204030204" pitchFamily="34" charset="0"/>
              </a:rPr>
              <a:t>glukozy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lub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sacharozy</a:t>
            </a:r>
            <a:r>
              <a:rPr lang="pl-PL" sz="2800" dirty="0">
                <a:latin typeface="Calibri" panose="020F0502020204030204" pitchFamily="34" charset="0"/>
              </a:rPr>
              <a:t> (0.3 g/10 kg </a:t>
            </a:r>
            <a:r>
              <a:rPr lang="pl-PL" sz="2800" dirty="0" err="1">
                <a:latin typeface="Calibri" panose="020F0502020204030204" pitchFamily="34" charset="0"/>
              </a:rPr>
              <a:t>m.c</a:t>
            </a:r>
            <a:r>
              <a:rPr lang="pl-PL" sz="2800" dirty="0">
                <a:latin typeface="Calibri" panose="020F0502020204030204" pitchFamily="34" charset="0"/>
              </a:rPr>
              <a:t>.)</a:t>
            </a:r>
            <a:endParaRPr lang="en-US" sz="2800" dirty="0">
              <a:latin typeface="Calibri" panose="020F0502020204030204" pitchFamily="34" charset="0"/>
            </a:endParaRPr>
          </a:p>
          <a:p>
            <a:pPr lvl="2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US" sz="2800" dirty="0">
                <a:latin typeface="Calibri" panose="020F0502020204030204" pitchFamily="34" charset="0"/>
              </a:rPr>
              <a:t>100 ml </a:t>
            </a:r>
            <a:r>
              <a:rPr lang="en-US" sz="2800" dirty="0" err="1">
                <a:latin typeface="Calibri" panose="020F0502020204030204" pitchFamily="34" charset="0"/>
              </a:rPr>
              <a:t>słodkiego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płynu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err="1">
                <a:latin typeface="Calibri" panose="020F0502020204030204" pitchFamily="34" charset="0"/>
              </a:rPr>
              <a:t>odczekać</a:t>
            </a:r>
            <a:r>
              <a:rPr lang="en-US" sz="2800" dirty="0">
                <a:latin typeface="Calibri" panose="020F0502020204030204" pitchFamily="34" charset="0"/>
              </a:rPr>
              <a:t> 10-15 min. - </a:t>
            </a:r>
            <a:r>
              <a:rPr lang="en-US" sz="2800" dirty="0" err="1">
                <a:latin typeface="Calibri" panose="020F0502020204030204" pitchFamily="34" charset="0"/>
              </a:rPr>
              <a:t>jeśli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nie</a:t>
            </a:r>
            <a:r>
              <a:rPr lang="en-US" sz="2800" dirty="0">
                <a:latin typeface="Calibri" panose="020F0502020204030204" pitchFamily="34" charset="0"/>
              </a:rPr>
              <a:t> ma </a:t>
            </a:r>
            <a:r>
              <a:rPr lang="en-US" sz="2800" dirty="0" err="1">
                <a:latin typeface="Calibri" panose="020F0502020204030204" pitchFamily="34" charset="0"/>
              </a:rPr>
              <a:t>poprawy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powtórzyć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powyższe</a:t>
            </a:r>
            <a:r>
              <a:rPr lang="en-US" sz="2800" dirty="0">
                <a:latin typeface="Calibri" panose="020F0502020204030204" pitchFamily="34" charset="0"/>
              </a:rPr>
              <a:t> post</a:t>
            </a:r>
            <a:r>
              <a:rPr lang="pl-PL" sz="2800" dirty="0">
                <a:latin typeface="Calibri" panose="020F0502020204030204" pitchFamily="34" charset="0"/>
              </a:rPr>
              <a:t>ę</a:t>
            </a:r>
            <a:r>
              <a:rPr lang="en-US" sz="2800" dirty="0" err="1">
                <a:latin typeface="Calibri" panose="020F0502020204030204" pitchFamily="34" charset="0"/>
              </a:rPr>
              <a:t>powanie</a:t>
            </a:r>
            <a:endParaRPr lang="en-US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err="1">
                <a:latin typeface="Calibri" panose="020F0502020204030204" pitchFamily="34" charset="0"/>
              </a:rPr>
              <a:t>jeśli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objawy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ustąpiły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lub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uzyskano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normoglikemię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podać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posiłek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zawierający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węgl</a:t>
            </a:r>
            <a:r>
              <a:rPr lang="pl-PL" sz="2800" dirty="0">
                <a:latin typeface="Calibri" panose="020F0502020204030204" pitchFamily="34" charset="0"/>
              </a:rPr>
              <a:t>o</a:t>
            </a:r>
            <a:r>
              <a:rPr lang="en-US" sz="2800" dirty="0" err="1">
                <a:latin typeface="Calibri" panose="020F0502020204030204" pitchFamily="34" charset="0"/>
              </a:rPr>
              <a:t>wodany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złożone</a:t>
            </a:r>
            <a:endParaRPr lang="en-US" sz="2800" dirty="0"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sz="2800" dirty="0" err="1">
                <a:latin typeface="Calibri" panose="020F0502020204030204" pitchFamily="34" charset="0"/>
              </a:rPr>
              <a:t>leczenie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pl-PL" sz="2800" dirty="0">
                <a:latin typeface="Calibri" panose="020F0502020204030204" pitchFamily="34" charset="0"/>
              </a:rPr>
              <a:t>pompą</a:t>
            </a:r>
            <a:r>
              <a:rPr lang="en-US" sz="2800" dirty="0">
                <a:latin typeface="Calibri" panose="020F0502020204030204" pitchFamily="34" charset="0"/>
              </a:rPr>
              <a:t> - w </a:t>
            </a:r>
            <a:r>
              <a:rPr lang="en-US" sz="2800" dirty="0" err="1">
                <a:latin typeface="Calibri" panose="020F0502020204030204" pitchFamily="34" charset="0"/>
              </a:rPr>
              <a:t>razie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hipoglikemii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zatrzymać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pracę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pompy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na</a:t>
            </a:r>
            <a:r>
              <a:rPr lang="en-US" sz="2800" dirty="0">
                <a:latin typeface="Calibri" panose="020F0502020204030204" pitchFamily="34" charset="0"/>
              </a:rPr>
              <a:t> 15-30 </a:t>
            </a:r>
            <a:r>
              <a:rPr lang="en-US" sz="2800" dirty="0" err="1">
                <a:latin typeface="Calibri" panose="020F0502020204030204" pitchFamily="34" charset="0"/>
              </a:rPr>
              <a:t>minut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i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podać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tylko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cukry</a:t>
            </a:r>
            <a:r>
              <a:rPr lang="en-US" sz="2800" dirty="0">
                <a:latin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</a:rPr>
              <a:t>proste</a:t>
            </a:r>
            <a:endParaRPr lang="en-US" sz="28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97558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1097FAA-0582-4B96-BD77-08D9D0425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Leczenie hipoglikemii</a:t>
            </a:r>
          </a:p>
        </p:txBody>
      </p:sp>
      <p:pic>
        <p:nvPicPr>
          <p:cNvPr id="6" name="Symbol zastępczy zawartości 5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8E3FBCCA-2929-4FF0-8479-B67BB1CD20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94" y="3140968"/>
            <a:ext cx="3008313" cy="3008313"/>
          </a:xfrm>
        </p:spPr>
      </p:pic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5312DFE6-D83D-4426-8210-C729F2390C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  <a:p>
            <a:r>
              <a:rPr lang="pl-PL" sz="2400" dirty="0"/>
              <a:t>1 tabletka – 0.5 WW (5 g glukozy)</a:t>
            </a:r>
          </a:p>
        </p:txBody>
      </p:sp>
      <p:pic>
        <p:nvPicPr>
          <p:cNvPr id="8" name="Obraz 7" descr="Obraz zawierający akcesorium&#10;&#10;Opis wygenerowany automatycznie">
            <a:extLst>
              <a:ext uri="{FF2B5EF4-FFF2-40B4-BE49-F238E27FC236}">
                <a16:creationId xmlns:a16="http://schemas.microsoft.com/office/drawing/2014/main" xmlns="" id="{42EC29E4-DD6F-47B6-A37F-3FB66AED09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32" y="1628800"/>
            <a:ext cx="381642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8908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549275"/>
            <a:ext cx="8348662" cy="863600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Ciężka h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ipoglikemia</a:t>
            </a:r>
            <a:r>
              <a:rPr lang="en-US" sz="3200" dirty="0">
                <a:solidFill>
                  <a:srgbClr val="C00000"/>
                </a:solidFill>
                <a:latin typeface="Verdana" pitchFamily="34" charset="0"/>
              </a:rPr>
              <a:t> -</a:t>
            </a:r>
            <a:r>
              <a:rPr lang="en-US" sz="3200" dirty="0" err="1">
                <a:solidFill>
                  <a:srgbClr val="C00000"/>
                </a:solidFill>
                <a:latin typeface="Verdana" pitchFamily="34" charset="0"/>
              </a:rPr>
              <a:t>postępowanie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1550" y="1916113"/>
            <a:ext cx="7486650" cy="4179887"/>
          </a:xfrm>
        </p:spPr>
        <p:txBody>
          <a:bodyPr/>
          <a:lstStyle/>
          <a:p>
            <a:pPr eaLnBrk="1" hangingPunct="1">
              <a:defRPr/>
            </a:pPr>
            <a:r>
              <a:rPr lang="en-US" sz="2400" b="1" dirty="0" err="1">
                <a:latin typeface="Verdana" pitchFamily="34" charset="0"/>
              </a:rPr>
              <a:t>Glukagon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GB" sz="2400" dirty="0">
                <a:latin typeface="Verdana" pitchFamily="34" charset="0"/>
              </a:rPr>
              <a:t>(</a:t>
            </a:r>
            <a:r>
              <a:rPr lang="pl-PL" sz="2400" dirty="0">
                <a:latin typeface="Verdana" pitchFamily="34" charset="0"/>
              </a:rPr>
              <a:t>domięśniowo</a:t>
            </a:r>
            <a:r>
              <a:rPr lang="en-GB" sz="2400" dirty="0">
                <a:latin typeface="Verdana" pitchFamily="34" charset="0"/>
              </a:rPr>
              <a:t>) </a:t>
            </a:r>
            <a:endParaRPr lang="pl-PL" sz="2400" dirty="0">
              <a:latin typeface="Verdana" pitchFamily="34" charset="0"/>
            </a:endParaRPr>
          </a:p>
          <a:p>
            <a:pPr lvl="1" eaLnBrk="1" hangingPunct="1">
              <a:defRPr/>
            </a:pPr>
            <a:r>
              <a:rPr lang="en-GB" sz="2400" dirty="0">
                <a:latin typeface="Verdana" pitchFamily="34" charset="0"/>
              </a:rPr>
              <a:t>0.5 mg &lt; 10 </a:t>
            </a:r>
            <a:r>
              <a:rPr lang="en-GB" sz="2400" dirty="0" err="1">
                <a:latin typeface="Verdana" pitchFamily="34" charset="0"/>
              </a:rPr>
              <a:t>r.ż</a:t>
            </a:r>
            <a:r>
              <a:rPr lang="en-GB" sz="2400" dirty="0">
                <a:latin typeface="Verdana" pitchFamily="34" charset="0"/>
              </a:rPr>
              <a:t>., 1.0 mg &gt; 10 </a:t>
            </a:r>
            <a:r>
              <a:rPr lang="en-GB" sz="2400" dirty="0" err="1">
                <a:latin typeface="Verdana" pitchFamily="34" charset="0"/>
              </a:rPr>
              <a:t>r.ż</a:t>
            </a:r>
            <a:r>
              <a:rPr lang="en-GB" sz="2400" dirty="0">
                <a:latin typeface="Verdana" pitchFamily="34" charset="0"/>
              </a:rPr>
              <a:t>. </a:t>
            </a:r>
            <a:endParaRPr lang="pl-PL" sz="2400" dirty="0">
              <a:latin typeface="Verdana" pitchFamily="34" charset="0"/>
            </a:endParaRPr>
          </a:p>
          <a:p>
            <a:pPr lvl="1" eaLnBrk="1" hangingPunct="1">
              <a:defRPr/>
            </a:pPr>
            <a:r>
              <a:rPr lang="en-GB" sz="2400" dirty="0">
                <a:latin typeface="Verdana" pitchFamily="34" charset="0"/>
              </a:rPr>
              <a:t>W </a:t>
            </a:r>
            <a:r>
              <a:rPr lang="en-GB" sz="2400" dirty="0" err="1">
                <a:latin typeface="Verdana" pitchFamily="34" charset="0"/>
              </a:rPr>
              <a:t>razie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braku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reakcji</a:t>
            </a:r>
            <a:r>
              <a:rPr lang="en-GB" sz="2400" dirty="0">
                <a:latin typeface="Verdana" pitchFamily="34" charset="0"/>
              </a:rPr>
              <a:t> w </a:t>
            </a:r>
            <a:r>
              <a:rPr lang="en-GB" sz="2400" dirty="0" err="1">
                <a:latin typeface="Verdana" pitchFamily="34" charset="0"/>
              </a:rPr>
              <a:t>ciągu</a:t>
            </a:r>
            <a:r>
              <a:rPr lang="en-GB" sz="2400" dirty="0">
                <a:latin typeface="Verdana" pitchFamily="34" charset="0"/>
              </a:rPr>
              <a:t> 10 </a:t>
            </a:r>
            <a:r>
              <a:rPr lang="en-GB" sz="2400" dirty="0" err="1">
                <a:latin typeface="Verdana" pitchFamily="34" charset="0"/>
              </a:rPr>
              <a:t>minut</a:t>
            </a:r>
            <a:r>
              <a:rPr lang="en-GB" sz="2400" dirty="0">
                <a:latin typeface="Verdana" pitchFamily="34" charset="0"/>
              </a:rPr>
              <a:t> - </a:t>
            </a:r>
            <a:r>
              <a:rPr lang="en-GB" sz="2400" dirty="0" err="1">
                <a:latin typeface="Verdana" pitchFamily="34" charset="0"/>
              </a:rPr>
              <a:t>powtórzyć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jeden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raz</a:t>
            </a:r>
            <a:r>
              <a:rPr lang="en-GB" sz="2400" dirty="0">
                <a:latin typeface="Verdana" pitchFamily="34" charset="0"/>
              </a:rPr>
              <a:t>.</a:t>
            </a:r>
            <a:endParaRPr lang="en-GB" sz="2000" dirty="0">
              <a:latin typeface="Verdana" pitchFamily="34" charset="0"/>
            </a:endParaRPr>
          </a:p>
          <a:p>
            <a:pPr eaLnBrk="1" hangingPunct="1">
              <a:defRPr/>
            </a:pPr>
            <a:r>
              <a:rPr lang="en-GB" sz="2400" b="1" dirty="0" err="1">
                <a:latin typeface="Verdana" pitchFamily="34" charset="0"/>
              </a:rPr>
              <a:t>Glukoza</a:t>
            </a:r>
            <a:r>
              <a:rPr lang="en-GB" sz="2400" b="1" dirty="0">
                <a:latin typeface="Verdana" pitchFamily="34" charset="0"/>
              </a:rPr>
              <a:t> </a:t>
            </a:r>
            <a:r>
              <a:rPr lang="pl-PL" sz="2400" b="1" dirty="0" err="1">
                <a:latin typeface="Verdana" pitchFamily="34" charset="0"/>
              </a:rPr>
              <a:t>i.v</a:t>
            </a:r>
            <a:r>
              <a:rPr lang="pl-PL" sz="2400" b="1" dirty="0">
                <a:latin typeface="Verdana" pitchFamily="34" charset="0"/>
              </a:rPr>
              <a:t>.</a:t>
            </a:r>
            <a:r>
              <a:rPr lang="en-GB" sz="2400" dirty="0">
                <a:latin typeface="Verdana" pitchFamily="34" charset="0"/>
              </a:rPr>
              <a:t> </a:t>
            </a:r>
            <a:endParaRPr lang="pl-PL" sz="2400" dirty="0">
              <a:latin typeface="Verdana" pitchFamily="34" charset="0"/>
            </a:endParaRPr>
          </a:p>
          <a:p>
            <a:pPr lvl="1" eaLnBrk="1" hangingPunct="1">
              <a:defRPr/>
            </a:pPr>
            <a:r>
              <a:rPr lang="pl-PL" sz="2400" dirty="0">
                <a:latin typeface="Verdana" pitchFamily="34" charset="0"/>
              </a:rPr>
              <a:t>Bolus - s</a:t>
            </a:r>
            <a:r>
              <a:rPr lang="en-GB" sz="2400" dirty="0" err="1">
                <a:latin typeface="Verdana" pitchFamily="34" charset="0"/>
              </a:rPr>
              <a:t>tężenie</a:t>
            </a:r>
            <a:r>
              <a:rPr lang="en-GB" sz="2400" dirty="0">
                <a:latin typeface="Verdana" pitchFamily="34" charset="0"/>
              </a:rPr>
              <a:t> 20% (0.2-0.5 g/kg m</a:t>
            </a:r>
            <a:r>
              <a:rPr lang="pl-PL" sz="2400" dirty="0">
                <a:latin typeface="Verdana" pitchFamily="34" charset="0"/>
              </a:rPr>
              <a:t>.c.)</a:t>
            </a:r>
          </a:p>
          <a:p>
            <a:pPr lvl="1" eaLnBrk="1" hangingPunct="1">
              <a:defRPr/>
            </a:pPr>
            <a:r>
              <a:rPr lang="en-GB" sz="2400" dirty="0" err="1">
                <a:latin typeface="Verdana" pitchFamily="34" charset="0"/>
              </a:rPr>
              <a:t>następnie</a:t>
            </a:r>
            <a:r>
              <a:rPr lang="en-GB" sz="2400" dirty="0">
                <a:latin typeface="Verdana" pitchFamily="34" charset="0"/>
              </a:rPr>
              <a:t> 10% </a:t>
            </a:r>
            <a:r>
              <a:rPr lang="en-GB" sz="2400" dirty="0" err="1">
                <a:latin typeface="Verdana" pitchFamily="34" charset="0"/>
              </a:rPr>
              <a:t>roztwór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glukozy</a:t>
            </a:r>
            <a:r>
              <a:rPr lang="en-GB" sz="2400" dirty="0">
                <a:latin typeface="Verdana" pitchFamily="34" charset="0"/>
              </a:rPr>
              <a:t> w </a:t>
            </a:r>
            <a:r>
              <a:rPr lang="en-GB" sz="2400" dirty="0" err="1">
                <a:latin typeface="Verdana" pitchFamily="34" charset="0"/>
              </a:rPr>
              <a:t>kroplówce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pl-PL" sz="2400" dirty="0">
                <a:latin typeface="Verdana" pitchFamily="34" charset="0"/>
              </a:rPr>
              <a:t>2-5 mg/kg/min (tj. 1.2 – 3 ml/kg/godz.) </a:t>
            </a:r>
            <a:r>
              <a:rPr lang="en-GB" sz="2400" dirty="0">
                <a:latin typeface="Verdana" pitchFamily="34" charset="0"/>
              </a:rPr>
              <a:t>w </a:t>
            </a:r>
            <a:r>
              <a:rPr lang="en-GB" sz="2400" dirty="0" err="1">
                <a:latin typeface="Verdana" pitchFamily="34" charset="0"/>
              </a:rPr>
              <a:t>celu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utrzymania</a:t>
            </a:r>
            <a:r>
              <a:rPr lang="en-GB" sz="2400" dirty="0">
                <a:latin typeface="Verdana" pitchFamily="34" charset="0"/>
              </a:rPr>
              <a:t> </a:t>
            </a:r>
            <a:r>
              <a:rPr lang="en-GB" sz="2400" dirty="0" err="1">
                <a:latin typeface="Verdana" pitchFamily="34" charset="0"/>
              </a:rPr>
              <a:t>glikemii</a:t>
            </a:r>
            <a:r>
              <a:rPr lang="en-GB" sz="2400" dirty="0">
                <a:latin typeface="Verdana" pitchFamily="34" charset="0"/>
              </a:rPr>
              <a:t> w </a:t>
            </a:r>
            <a:r>
              <a:rPr lang="en-GB" sz="2400" dirty="0" err="1">
                <a:latin typeface="Verdana" pitchFamily="34" charset="0"/>
              </a:rPr>
              <a:t>granicach</a:t>
            </a:r>
            <a:r>
              <a:rPr lang="pl-PL" sz="2400" dirty="0">
                <a:latin typeface="Verdana" pitchFamily="34" charset="0"/>
              </a:rPr>
              <a:t> 3.5-6.5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/l.</a:t>
            </a:r>
            <a:endParaRPr lang="en-US" sz="2400" b="1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26559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Następstwa hipoglikemii w wieku rozwojowym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defRPr/>
            </a:pPr>
            <a:r>
              <a:rPr lang="pl-PL" sz="2400" dirty="0"/>
              <a:t>upośledzenie funkcji poznawczych (szczególnie u dzieci z cukrzycą rozpoznaną przed 5-6 r. życia i częstymi lub </a:t>
            </a:r>
            <a:r>
              <a:rPr lang="pl-PL" sz="2400" dirty="0" err="1"/>
              <a:t>długotrwalymi</a:t>
            </a:r>
            <a:r>
              <a:rPr lang="pl-PL" sz="2400" dirty="0"/>
              <a:t> hipoglikemiami)</a:t>
            </a:r>
          </a:p>
          <a:p>
            <a:pPr>
              <a:defRPr/>
            </a:pPr>
            <a:r>
              <a:rPr lang="pl-PL" sz="2400" dirty="0"/>
              <a:t>nieświadomość hipoglikemii </a:t>
            </a:r>
          </a:p>
          <a:p>
            <a:pPr>
              <a:defRPr/>
            </a:pPr>
            <a:r>
              <a:rPr lang="pl-PL" sz="2400" dirty="0"/>
              <a:t>urazy  </a:t>
            </a:r>
          </a:p>
          <a:p>
            <a:pPr>
              <a:defRPr/>
            </a:pPr>
            <a:r>
              <a:rPr lang="pl-PL" sz="2400" dirty="0"/>
              <a:t>pogorszenie kontroli cukrzycy (nadmierna redukcja dawek insuliny z obawy przed kolejnym epizodem niedocukrzenia). </a:t>
            </a:r>
          </a:p>
          <a:p>
            <a:pPr>
              <a:defRPr/>
            </a:pPr>
            <a:r>
              <a:rPr lang="pl-PL" sz="2400" dirty="0"/>
              <a:t>nawracające epizody ciężkich hipoglikemii z drgawkami mogą być przyczyną zaburzeń funkcji werbalnych, pamięci, przetwarzania informacji oraz trwałych zmian w EEG (głównie u małych dzieci)</a:t>
            </a:r>
          </a:p>
          <a:p>
            <a:pPr>
              <a:defRPr/>
            </a:pP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347383956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33375"/>
            <a:ext cx="7772400" cy="14192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Hiperglikemia - przyczyny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57338"/>
            <a:ext cx="7772400" cy="4538662"/>
          </a:xfrm>
        </p:spPr>
        <p:txBody>
          <a:bodyPr/>
          <a:lstStyle/>
          <a:p>
            <a:pPr eaLnBrk="1" hangingPunct="1">
              <a:defRPr/>
            </a:pPr>
            <a:r>
              <a:rPr lang="pl-PL" sz="2400" dirty="0">
                <a:latin typeface="Verdana" pitchFamily="34" charset="0"/>
              </a:rPr>
              <a:t>Opóźnienie rozpoznania cukrzycy typu 1</a:t>
            </a:r>
          </a:p>
          <a:p>
            <a:pPr eaLnBrk="1" hangingPunct="1">
              <a:defRPr/>
            </a:pPr>
            <a:r>
              <a:rPr lang="pl-PL" sz="2400" dirty="0">
                <a:latin typeface="Verdana" pitchFamily="34" charset="0"/>
              </a:rPr>
              <a:t>U chorych z znana cukrzycą:</a:t>
            </a:r>
          </a:p>
          <a:p>
            <a:pPr lvl="1" eaLnBrk="1" hangingPunct="1">
              <a:defRPr/>
            </a:pPr>
            <a:r>
              <a:rPr lang="pl-PL" sz="2000" dirty="0">
                <a:latin typeface="Verdana" pitchFamily="34" charset="0"/>
              </a:rPr>
              <a:t>Stany zwiększonego zapotrzebowania na insulinę: infekcja, uraz, zabieg chirurgiczny, stres fizyczny, psychiczny</a:t>
            </a:r>
          </a:p>
          <a:p>
            <a:pPr lvl="1" eaLnBrk="1" hangingPunct="1">
              <a:defRPr/>
            </a:pPr>
            <a:r>
              <a:rPr lang="pl-PL" sz="2000" dirty="0">
                <a:latin typeface="Verdana" pitchFamily="34" charset="0"/>
              </a:rPr>
              <a:t>Błędy w postępowaniu:</a:t>
            </a:r>
          </a:p>
          <a:p>
            <a:pPr lvl="2" eaLnBrk="1" hangingPunct="1">
              <a:defRPr/>
            </a:pPr>
            <a:r>
              <a:rPr lang="pl-PL" sz="2000" dirty="0">
                <a:latin typeface="Verdana" pitchFamily="34" charset="0"/>
              </a:rPr>
              <a:t>Brak podawania insuliny lub opuszczanie iniekcji</a:t>
            </a:r>
          </a:p>
          <a:p>
            <a:pPr lvl="2" eaLnBrk="1" hangingPunct="1">
              <a:defRPr/>
            </a:pPr>
            <a:r>
              <a:rPr lang="pl-PL" sz="2000" dirty="0">
                <a:latin typeface="Verdana" pitchFamily="34" charset="0"/>
              </a:rPr>
              <a:t>Błędy w adaptacji dawek, brak korekty hiperglikemii</a:t>
            </a:r>
          </a:p>
          <a:p>
            <a:pPr lvl="2" eaLnBrk="1" hangingPunct="1">
              <a:defRPr/>
            </a:pPr>
            <a:r>
              <a:rPr lang="pl-PL" sz="2000" dirty="0">
                <a:latin typeface="Verdana" pitchFamily="34" charset="0"/>
              </a:rPr>
              <a:t>Błędy żywieniowe</a:t>
            </a:r>
          </a:p>
          <a:p>
            <a:pPr marL="914400" lvl="2" indent="0" eaLnBrk="1" hangingPunct="1">
              <a:buNone/>
              <a:defRPr/>
            </a:pPr>
            <a:endParaRPr lang="pl-PL" sz="18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118150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Hiperglikemia - przyczyny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pl-PL" sz="2400">
                <a:latin typeface="Verdana" pitchFamily="34" charset="0"/>
              </a:rPr>
              <a:t>Niełaściwe przechowywanie insuliny (spadek aktywności)</a:t>
            </a:r>
          </a:p>
          <a:p>
            <a:pPr eaLnBrk="1" hangingPunct="1">
              <a:defRPr/>
            </a:pPr>
            <a:r>
              <a:rPr lang="pl-PL" sz="2400">
                <a:latin typeface="Verdana" pitchFamily="34" charset="0"/>
              </a:rPr>
              <a:t>Awaria sprzętu do podawania insuliny           (pena, pompy osobistej)</a:t>
            </a:r>
          </a:p>
          <a:p>
            <a:pPr eaLnBrk="1" hangingPunct="1">
              <a:defRPr/>
            </a:pPr>
            <a:r>
              <a:rPr lang="pl-PL" sz="2400">
                <a:latin typeface="Verdana" pitchFamily="34" charset="0"/>
              </a:rPr>
              <a:t>Problemy psychologiczne (nastolatki, zaburzenia odżywiania)</a:t>
            </a:r>
          </a:p>
          <a:p>
            <a:pPr eaLnBrk="1" hangingPunct="1">
              <a:defRPr/>
            </a:pPr>
            <a:r>
              <a:rPr lang="pl-PL" sz="2400">
                <a:latin typeface="Verdana" pitchFamily="34" charset="0"/>
              </a:rPr>
              <a:t>Leki hiperglikemizujące </a:t>
            </a: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pl-PL" sz="2400">
                <a:latin typeface="Verdana" pitchFamily="34" charset="0"/>
              </a:rPr>
              <a:t>	(glikokortykosteroidy, sympatykomimetyki, tiazydy, interferon alfa, ribawiryna, pentamidyna, leki antypsychotyczne)</a:t>
            </a:r>
          </a:p>
        </p:txBody>
      </p:sp>
    </p:spTree>
    <p:extLst>
      <p:ext uri="{BB962C8B-B14F-4D97-AF65-F5344CB8AC3E}">
        <p14:creationId xmlns:p14="http://schemas.microsoft.com/office/powerpoint/2010/main" val="1880483724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Hiperglikemia - postępowanie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przypadku hiperglikemii powyżej 250 mg% </a:t>
            </a:r>
          </a:p>
          <a:p>
            <a:pPr lvl="1"/>
            <a:r>
              <a:rPr lang="pl-PL" sz="2400" dirty="0"/>
              <a:t>Podawanie korekcyjnych dawek insuliny szybko </a:t>
            </a:r>
            <a:r>
              <a:rPr lang="pl-PL" sz="2400" dirty="0" err="1"/>
              <a:t>działajacej</a:t>
            </a:r>
            <a:r>
              <a:rPr lang="pl-PL" sz="2400" dirty="0"/>
              <a:t> co około 2 godz.</a:t>
            </a:r>
          </a:p>
          <a:p>
            <a:pPr lvl="1"/>
            <a:r>
              <a:rPr lang="pl-PL" sz="2400" dirty="0"/>
              <a:t>Pomiary glikemii co 2 godz.</a:t>
            </a:r>
          </a:p>
          <a:p>
            <a:pPr lvl="1"/>
            <a:r>
              <a:rPr lang="pl-PL" sz="2400" dirty="0"/>
              <a:t>Badanie każdej porcji oddanego moczu na obecność glukozy i acetonu przy przewlekającej się hiperglikemii</a:t>
            </a:r>
          </a:p>
          <a:p>
            <a:pPr lvl="1"/>
            <a:r>
              <a:rPr lang="pl-PL" sz="2400" dirty="0"/>
              <a:t>Picie dodatkowych porcji płynów</a:t>
            </a:r>
          </a:p>
        </p:txBody>
      </p:sp>
    </p:spTree>
    <p:extLst>
      <p:ext uri="{BB962C8B-B14F-4D97-AF65-F5344CB8AC3E}">
        <p14:creationId xmlns:p14="http://schemas.microsoft.com/office/powerpoint/2010/main" val="599418046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Hiperglikemia - postępowanie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/>
              <a:t>W przypadku chorych leczonych pompą insulinową – obowiązują podobne zasady ale..</a:t>
            </a:r>
          </a:p>
          <a:p>
            <a:endParaRPr lang="pl-PL" sz="2400" dirty="0"/>
          </a:p>
          <a:p>
            <a:r>
              <a:rPr lang="pl-PL" sz="2400" dirty="0"/>
              <a:t>Dawki korekcyjne należy podawać penem jeśli po maksymalnie dwukrotnym podaniu korekty pompą brak radykalnej poprawy</a:t>
            </a:r>
          </a:p>
          <a:p>
            <a:r>
              <a:rPr lang="pl-PL" sz="2400" dirty="0"/>
              <a:t>Należy sprawdzić czy pompa i cały zestaw infuzyjny działają prawidłowo</a:t>
            </a:r>
          </a:p>
          <a:p>
            <a:r>
              <a:rPr lang="pl-PL" sz="2400" dirty="0"/>
              <a:t>W razie wątpliwości należy wymienić zestaw</a:t>
            </a:r>
          </a:p>
          <a:p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4893035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Epidemiologia cukrzycy typu 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W populacji kaukaskiej cukrzyca typu 1 stanowi ponad 90% wszystkich nowych zachorowań </a:t>
            </a:r>
          </a:p>
          <a:p>
            <a:r>
              <a:rPr lang="pl-PL" sz="2400" dirty="0"/>
              <a:t>Wskaźniki zapadalności różnią się pomiędzy krajami, poszczególnymi regionami w obrębie krajów, jak również pomiędzy różnymi populacjami etnicznymi zamieszkującymi dany obszar. </a:t>
            </a:r>
          </a:p>
          <a:p>
            <a:r>
              <a:rPr lang="pl-PL" sz="2400" dirty="0"/>
              <a:t>Do krajów o największej liczbie chorych w przeliczeniu na 100 tys. ludności należą </a:t>
            </a:r>
            <a:r>
              <a:rPr lang="pl-PL" sz="2400" b="1" dirty="0"/>
              <a:t>kraje skandynawskie</a:t>
            </a:r>
            <a:r>
              <a:rPr lang="pl-PL" sz="2400" dirty="0"/>
              <a:t> (Finlandia, Szwecja, Norwegia), Dania, Wielka Brytania, Kanada i Australia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Wysiłek fizyczny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28650" y="1556792"/>
            <a:ext cx="7886700" cy="4608512"/>
          </a:xfrm>
        </p:spPr>
        <p:txBody>
          <a:bodyPr>
            <a:normAutofit fontScale="47500" lnSpcReduction="20000"/>
          </a:bodyPr>
          <a:lstStyle/>
          <a:p>
            <a:pPr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Wysiłek aerobowy (trening wytrzymałościowy)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szybki marsz, bieg, jazda na rowerze, pływanie, wioślarstwo</a:t>
            </a:r>
          </a:p>
          <a:p>
            <a:pPr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Korzyści: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poprawia ogólną kondycję,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zmniejsza częstość rytmu serca, 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obniża wartość ciśnienia tętniczego,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wzrost wrażliwości tkanek na działanie insuliny</a:t>
            </a:r>
          </a:p>
          <a:p>
            <a:pPr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Problemy:</a:t>
            </a:r>
          </a:p>
          <a:p>
            <a:pPr marL="0" indent="0">
              <a:buNone/>
              <a:defRPr/>
            </a:pPr>
            <a:r>
              <a:rPr lang="pl-PL" sz="5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zwiększone ryzyko hipoglikemii  	        	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01322359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Wysiłek fizyczny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Wysiłek anaerobowy (siłowy)</a:t>
            </a:r>
          </a:p>
          <a:p>
            <a:pPr marL="0" indent="0">
              <a:buNone/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- statyczne wysiłki izometryczne np. 	       	           podnoszenie ciężarów, sporty walki np. zapasy	  	   </a:t>
            </a:r>
          </a:p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Wady:</a:t>
            </a:r>
          </a:p>
          <a:p>
            <a:pPr marL="0" indent="0">
              <a:buNone/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wzrost częstości rytmu serca</a:t>
            </a:r>
          </a:p>
          <a:p>
            <a:pPr marL="0" indent="0">
              <a:buNone/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wzrost ciśnienia tętniczego</a:t>
            </a:r>
          </a:p>
          <a:p>
            <a:pPr marL="0" indent="0">
              <a:buNone/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- początkowo powodują wzrost glikemii, a w późniejszych godzinach jej obniżenie</a:t>
            </a:r>
          </a:p>
          <a:p>
            <a:pPr marL="0" indent="0">
              <a:buNone/>
              <a:defRPr/>
            </a:pPr>
            <a:r>
              <a:rPr lang="pl-PL" sz="1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775992101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Problemy związane z wysiłkiem fizycznym u chorego na cukrzycę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Zagrożenie hipoglikemią (może wystąpić w trakcie wysiłku fizycznego, bezpośrednio po nim jak również kilka godzin po jego zakończeniu)</a:t>
            </a:r>
          </a:p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Ryzyko wystąpienia kwasicy ketonowej u chorych, którzy rozpoczynają wysiłek fizyczny z hiperglikemią (nasilenie lipolizy i </a:t>
            </a:r>
            <a:r>
              <a:rPr lang="pl-PL" sz="24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ketogenezy</a:t>
            </a: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w wątrobie)</a:t>
            </a:r>
          </a:p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Niedopuszczalne jest podejmowanie wysiłku fizycznego przy glikemii &gt; 250 mg% i obecności glukozy i acetonu w moczu oraz &gt; 300 mg% mimo braku acetonu w moczu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12179719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Problemy związane z wysiłkiem fizycznym u chorego na cukrzycę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Optymalne wartości glikemii dla efektywnego wysiłku fizycznego  wynoszą 126-180 mg%</a:t>
            </a:r>
          </a:p>
          <a:p>
            <a:pPr>
              <a:defRPr/>
            </a:pPr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Planując wysiłek należy obniżyć dawkę posiłkową o 30-50-75% zależnie od nasilenia i czasu trwania aktywności</a:t>
            </a:r>
          </a:p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Podczas aktywności fizycznej zaleca się: zwiększone spożycie węglowodanów  10-20g/30 minut aktywności - zabezpieczenie zwiększonego zapotrzebowania na energię</a:t>
            </a:r>
          </a:p>
          <a:p>
            <a:r>
              <a:rPr lang="pl-PL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 wysiłku zwłaszcza intensywnym obniżamy także dawki insuliny do kolejnych posiłków</a:t>
            </a:r>
          </a:p>
          <a:p>
            <a:pPr>
              <a:defRPr/>
            </a:pPr>
            <a:endParaRPr lang="pl-PL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737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Zapadalność na cukrzycę typu 1 dzieci</a:t>
            </a:r>
            <a:b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 młodzieży w wieku od 0 do 14 lat w okresie </a:t>
            </a:r>
            <a:b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od 1987 do 2005 roku (woj. miejskie krakowskie)</a:t>
            </a:r>
          </a:p>
        </p:txBody>
      </p:sp>
      <p:graphicFrame>
        <p:nvGraphicFramePr>
          <p:cNvPr id="2050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827584" y="1556792"/>
          <a:ext cx="7689565" cy="4525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7" name="Wykres" r:id="rId3" imgW="8010495" imgH="4714930" progId="MSGraph.Chart.8">
                  <p:embed followColorScheme="full"/>
                </p:oleObj>
              </mc:Choice>
              <mc:Fallback>
                <p:oleObj name="Wykres" r:id="rId3" imgW="8010495" imgH="4714930" progId="MSGraph.Chart.8">
                  <p:embed followColorScheme="full"/>
                  <p:pic>
                    <p:nvPicPr>
                      <p:cNvPr id="0" name="Picture 10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1556792"/>
                        <a:ext cx="7689565" cy="4525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244475"/>
            <a:ext cx="8599488" cy="11445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pl-PL" sz="2400" dirty="0">
                <a:solidFill>
                  <a:srgbClr val="C00000"/>
                </a:solidFill>
              </a:rPr>
              <a:t>Porównanie zapadalności na cukrzycę typu 1 u dzieci </a:t>
            </a:r>
            <a:br>
              <a:rPr lang="pl-PL" sz="2400" dirty="0">
                <a:solidFill>
                  <a:srgbClr val="C00000"/>
                </a:solidFill>
              </a:rPr>
            </a:br>
            <a:r>
              <a:rPr lang="pl-PL" sz="2400" dirty="0">
                <a:solidFill>
                  <a:srgbClr val="C00000"/>
                </a:solidFill>
              </a:rPr>
              <a:t>w podokresach czasu: 1987-92,  1993-98,  1999-2005 </a:t>
            </a:r>
          </a:p>
        </p:txBody>
      </p:sp>
      <p:sp>
        <p:nvSpPr>
          <p:cNvPr id="4100" name="Text Box 5"/>
          <p:cNvSpPr txBox="1">
            <a:spLocks noChangeArrowheads="1"/>
          </p:cNvSpPr>
          <p:nvPr/>
        </p:nvSpPr>
        <p:spPr bwMode="auto">
          <a:xfrm>
            <a:off x="287338" y="5740400"/>
            <a:ext cx="875823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pl-PL" dirty="0"/>
              <a:t>Porównanie zapadalności na cukrzycę dzieci w całym regionie w trzech badanych podokresach wykazało istotnie statystycznie różnice dla dzieci wieku 0-4 (p&lt;0,001) i 5-9 lat (p&lt;0,001). </a:t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098" name="Object 6"/>
          <p:cNvGraphicFramePr>
            <a:graphicFrameLocks noGrp="1" noChangeAspect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2528079884"/>
              </p:ext>
            </p:extLst>
          </p:nvPr>
        </p:nvGraphicFramePr>
        <p:xfrm>
          <a:off x="846138" y="1242467"/>
          <a:ext cx="8001000" cy="442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831" name="Wykres" r:id="rId3" imgW="8010495" imgH="4190989" progId="MSGraph.Chart.8">
                  <p:embed followColorScheme="full"/>
                </p:oleObj>
              </mc:Choice>
              <mc:Fallback>
                <p:oleObj name="Wykres" r:id="rId3" imgW="8010495" imgH="4190989" progId="MSGraph.Chart.8">
                  <p:embed followColorScheme="full"/>
                  <p:pic>
                    <p:nvPicPr>
                      <p:cNvPr id="0" name="Picture 10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138" y="1242467"/>
                        <a:ext cx="8001000" cy="44243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066800" y="188913"/>
            <a:ext cx="7543800" cy="1223863"/>
          </a:xfrm>
        </p:spPr>
        <p:txBody>
          <a:bodyPr/>
          <a:lstStyle/>
          <a:p>
            <a:r>
              <a:rPr lang="pl-PL" sz="2800" b="0" dirty="0">
                <a:solidFill>
                  <a:srgbClr val="C00000"/>
                </a:solidFill>
                <a:latin typeface="Verdana" pitchFamily="34" charset="0"/>
              </a:rPr>
              <a:t>Fizjologiczny profil </a:t>
            </a:r>
            <a:r>
              <a:rPr lang="pl-PL" sz="2800" b="0" dirty="0" err="1">
                <a:solidFill>
                  <a:srgbClr val="C00000"/>
                </a:solidFill>
                <a:latin typeface="Verdana" pitchFamily="34" charset="0"/>
              </a:rPr>
              <a:t>insulinemii</a:t>
            </a:r>
            <a:endParaRPr lang="en-GB" sz="2800" b="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96259" name="Text Box 3"/>
          <p:cNvSpPr txBox="1">
            <a:spLocks noChangeArrowheads="1"/>
          </p:cNvSpPr>
          <p:nvPr/>
        </p:nvSpPr>
        <p:spPr bwMode="auto">
          <a:xfrm>
            <a:off x="5349875" y="3930650"/>
            <a:ext cx="3509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600">
                <a:latin typeface="Comic Sans MS" pitchFamily="66" charset="0"/>
              </a:rPr>
              <a:t>Płaski podstawowy profil insulinemii</a:t>
            </a:r>
            <a:endParaRPr lang="en-US" sz="1600">
              <a:latin typeface="Comic Sans MS" pitchFamily="66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/>
        </p:nvSpPr>
        <p:spPr bwMode="auto">
          <a:xfrm>
            <a:off x="1476375" y="5705475"/>
            <a:ext cx="90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l-PL" sz="1600">
                <a:solidFill>
                  <a:srgbClr val="FF3300"/>
                </a:solidFill>
                <a:latin typeface="Comic Sans MS" pitchFamily="66" charset="0"/>
              </a:rPr>
              <a:t>Śniadanie</a:t>
            </a:r>
            <a:endParaRPr lang="en-GB" sz="16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96261" name="Rectangle 5"/>
          <p:cNvSpPr>
            <a:spLocks noChangeArrowheads="1"/>
          </p:cNvSpPr>
          <p:nvPr/>
        </p:nvSpPr>
        <p:spPr bwMode="auto">
          <a:xfrm rot="16200000">
            <a:off x="-372269" y="3239294"/>
            <a:ext cx="2500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en-GB" sz="1600">
                <a:latin typeface="Comic Sans MS" pitchFamily="66" charset="0"/>
              </a:rPr>
              <a:t>Insulin</a:t>
            </a:r>
            <a:r>
              <a:rPr lang="pl-PL" sz="1600">
                <a:latin typeface="Comic Sans MS" pitchFamily="66" charset="0"/>
              </a:rPr>
              <a:t>a w surowicy</a:t>
            </a:r>
            <a:r>
              <a:rPr lang="en-GB" sz="1600">
                <a:latin typeface="Comic Sans MS" pitchFamily="66" charset="0"/>
              </a:rPr>
              <a:t> (mU/l)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915988" y="1692275"/>
            <a:ext cx="6970712" cy="4749800"/>
            <a:chOff x="577" y="1066"/>
            <a:chExt cx="4391" cy="2992"/>
          </a:xfrm>
        </p:grpSpPr>
        <p:sp>
          <p:nvSpPr>
            <p:cNvPr id="96263" name="Rectangle 7"/>
            <p:cNvSpPr>
              <a:spLocks noChangeArrowheads="1"/>
            </p:cNvSpPr>
            <p:nvPr/>
          </p:nvSpPr>
          <p:spPr bwMode="auto">
            <a:xfrm>
              <a:off x="577" y="3944"/>
              <a:ext cx="3200" cy="1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tIns="0"/>
            <a:lstStyle/>
            <a:p>
              <a:pPr>
                <a:spcBef>
                  <a:spcPct val="10000"/>
                </a:spcBef>
              </a:pPr>
              <a:r>
                <a:rPr lang="en-GB" sz="800">
                  <a:latin typeface="Verdana" pitchFamily="34" charset="0"/>
                </a:rPr>
                <a:t>Y Kruszynska </a:t>
              </a:r>
              <a:r>
                <a:rPr lang="en-GB" sz="800" i="1">
                  <a:latin typeface="Verdana" pitchFamily="34" charset="0"/>
                </a:rPr>
                <a:t>et al.</a:t>
              </a:r>
              <a:r>
                <a:rPr lang="en-GB" sz="800">
                  <a:latin typeface="Verdana" pitchFamily="34" charset="0"/>
                </a:rPr>
                <a:t> </a:t>
              </a:r>
              <a:r>
                <a:rPr lang="en-GB" sz="800" i="1">
                  <a:latin typeface="Verdana" pitchFamily="34" charset="0"/>
                </a:rPr>
                <a:t>Diabetologia</a:t>
              </a:r>
              <a:r>
                <a:rPr lang="en-GB" sz="800">
                  <a:latin typeface="Verdana" pitchFamily="34" charset="0"/>
                </a:rPr>
                <a:t> 1987;30:16.</a:t>
              </a:r>
            </a:p>
          </p:txBody>
        </p:sp>
        <p:sp>
          <p:nvSpPr>
            <p:cNvPr id="96264" name="Freeform 8"/>
            <p:cNvSpPr>
              <a:spLocks/>
            </p:cNvSpPr>
            <p:nvPr/>
          </p:nvSpPr>
          <p:spPr bwMode="auto">
            <a:xfrm>
              <a:off x="1236" y="1339"/>
              <a:ext cx="3505" cy="1737"/>
            </a:xfrm>
            <a:custGeom>
              <a:avLst/>
              <a:gdLst/>
              <a:ahLst/>
              <a:cxnLst>
                <a:cxn ang="0">
                  <a:pos x="0" y="2149"/>
                </a:cxn>
                <a:cxn ang="0">
                  <a:pos x="37" y="999"/>
                </a:cxn>
                <a:cxn ang="0">
                  <a:pos x="76" y="0"/>
                </a:cxn>
                <a:cxn ang="0">
                  <a:pos x="113" y="387"/>
                </a:cxn>
                <a:cxn ang="0">
                  <a:pos x="152" y="332"/>
                </a:cxn>
                <a:cxn ang="0">
                  <a:pos x="225" y="831"/>
                </a:cxn>
                <a:cxn ang="0">
                  <a:pos x="301" y="1108"/>
                </a:cxn>
                <a:cxn ang="0">
                  <a:pos x="377" y="1276"/>
                </a:cxn>
                <a:cxn ang="0">
                  <a:pos x="453" y="1440"/>
                </a:cxn>
                <a:cxn ang="0">
                  <a:pos x="602" y="1939"/>
                </a:cxn>
                <a:cxn ang="0">
                  <a:pos x="641" y="1218"/>
                </a:cxn>
                <a:cxn ang="0">
                  <a:pos x="677" y="168"/>
                </a:cxn>
                <a:cxn ang="0">
                  <a:pos x="714" y="110"/>
                </a:cxn>
                <a:cxn ang="0">
                  <a:pos x="753" y="554"/>
                </a:cxn>
                <a:cxn ang="0">
                  <a:pos x="829" y="831"/>
                </a:cxn>
                <a:cxn ang="0">
                  <a:pos x="902" y="941"/>
                </a:cxn>
                <a:cxn ang="0">
                  <a:pos x="978" y="999"/>
                </a:cxn>
                <a:cxn ang="0">
                  <a:pos x="1054" y="1330"/>
                </a:cxn>
                <a:cxn ang="0">
                  <a:pos x="1206" y="1607"/>
                </a:cxn>
                <a:cxn ang="0">
                  <a:pos x="1354" y="1994"/>
                </a:cxn>
                <a:cxn ang="0">
                  <a:pos x="1506" y="2161"/>
                </a:cxn>
                <a:cxn ang="0">
                  <a:pos x="1543" y="1218"/>
                </a:cxn>
                <a:cxn ang="0">
                  <a:pos x="1582" y="445"/>
                </a:cxn>
                <a:cxn ang="0">
                  <a:pos x="1619" y="500"/>
                </a:cxn>
                <a:cxn ang="0">
                  <a:pos x="1655" y="722"/>
                </a:cxn>
                <a:cxn ang="0">
                  <a:pos x="1700" y="1218"/>
                </a:cxn>
                <a:cxn ang="0">
                  <a:pos x="1807" y="1108"/>
                </a:cxn>
                <a:cxn ang="0">
                  <a:pos x="1852" y="1276"/>
                </a:cxn>
                <a:cxn ang="0">
                  <a:pos x="1959" y="1330"/>
                </a:cxn>
                <a:cxn ang="0">
                  <a:pos x="2107" y="1553"/>
                </a:cxn>
                <a:cxn ang="0">
                  <a:pos x="2259" y="1939"/>
                </a:cxn>
                <a:cxn ang="0">
                  <a:pos x="2408" y="2161"/>
                </a:cxn>
                <a:cxn ang="0">
                  <a:pos x="2560" y="2189"/>
                </a:cxn>
                <a:cxn ang="0">
                  <a:pos x="2708" y="2189"/>
                </a:cxn>
                <a:cxn ang="0">
                  <a:pos x="2860" y="2161"/>
                </a:cxn>
                <a:cxn ang="0">
                  <a:pos x="3012" y="2161"/>
                </a:cxn>
                <a:cxn ang="0">
                  <a:pos x="3161" y="2149"/>
                </a:cxn>
                <a:cxn ang="0">
                  <a:pos x="3312" y="2149"/>
                </a:cxn>
                <a:cxn ang="0">
                  <a:pos x="3461" y="2189"/>
                </a:cxn>
                <a:cxn ang="0">
                  <a:pos x="3613" y="2149"/>
                </a:cxn>
              </a:cxnLst>
              <a:rect l="0" t="0" r="r" b="b"/>
              <a:pathLst>
                <a:path w="3613" h="2189">
                  <a:moveTo>
                    <a:pt x="0" y="2149"/>
                  </a:moveTo>
                  <a:lnTo>
                    <a:pt x="37" y="999"/>
                  </a:lnTo>
                  <a:lnTo>
                    <a:pt x="76" y="0"/>
                  </a:lnTo>
                  <a:lnTo>
                    <a:pt x="113" y="387"/>
                  </a:lnTo>
                  <a:lnTo>
                    <a:pt x="152" y="332"/>
                  </a:lnTo>
                  <a:lnTo>
                    <a:pt x="225" y="831"/>
                  </a:lnTo>
                  <a:lnTo>
                    <a:pt x="301" y="1108"/>
                  </a:lnTo>
                  <a:lnTo>
                    <a:pt x="377" y="1276"/>
                  </a:lnTo>
                  <a:lnTo>
                    <a:pt x="453" y="1440"/>
                  </a:lnTo>
                  <a:lnTo>
                    <a:pt x="602" y="1939"/>
                  </a:lnTo>
                  <a:lnTo>
                    <a:pt x="641" y="1218"/>
                  </a:lnTo>
                  <a:lnTo>
                    <a:pt x="677" y="168"/>
                  </a:lnTo>
                  <a:lnTo>
                    <a:pt x="714" y="110"/>
                  </a:lnTo>
                  <a:lnTo>
                    <a:pt x="753" y="554"/>
                  </a:lnTo>
                  <a:lnTo>
                    <a:pt x="829" y="831"/>
                  </a:lnTo>
                  <a:lnTo>
                    <a:pt x="902" y="941"/>
                  </a:lnTo>
                  <a:lnTo>
                    <a:pt x="978" y="999"/>
                  </a:lnTo>
                  <a:lnTo>
                    <a:pt x="1054" y="1330"/>
                  </a:lnTo>
                  <a:lnTo>
                    <a:pt x="1206" y="1607"/>
                  </a:lnTo>
                  <a:lnTo>
                    <a:pt x="1354" y="1994"/>
                  </a:lnTo>
                  <a:lnTo>
                    <a:pt x="1506" y="2161"/>
                  </a:lnTo>
                  <a:lnTo>
                    <a:pt x="1543" y="1218"/>
                  </a:lnTo>
                  <a:lnTo>
                    <a:pt x="1582" y="445"/>
                  </a:lnTo>
                  <a:lnTo>
                    <a:pt x="1619" y="500"/>
                  </a:lnTo>
                  <a:lnTo>
                    <a:pt x="1655" y="722"/>
                  </a:lnTo>
                  <a:lnTo>
                    <a:pt x="1700" y="1218"/>
                  </a:lnTo>
                  <a:lnTo>
                    <a:pt x="1807" y="1108"/>
                  </a:lnTo>
                  <a:lnTo>
                    <a:pt x="1852" y="1276"/>
                  </a:lnTo>
                  <a:lnTo>
                    <a:pt x="1959" y="1330"/>
                  </a:lnTo>
                  <a:lnTo>
                    <a:pt x="2107" y="1553"/>
                  </a:lnTo>
                  <a:lnTo>
                    <a:pt x="2259" y="1939"/>
                  </a:lnTo>
                  <a:lnTo>
                    <a:pt x="2408" y="2161"/>
                  </a:lnTo>
                  <a:lnTo>
                    <a:pt x="2560" y="2189"/>
                  </a:lnTo>
                  <a:lnTo>
                    <a:pt x="2708" y="2189"/>
                  </a:lnTo>
                  <a:lnTo>
                    <a:pt x="2860" y="2161"/>
                  </a:lnTo>
                  <a:lnTo>
                    <a:pt x="3012" y="2161"/>
                  </a:lnTo>
                  <a:lnTo>
                    <a:pt x="3161" y="2149"/>
                  </a:lnTo>
                  <a:lnTo>
                    <a:pt x="3312" y="2149"/>
                  </a:lnTo>
                  <a:lnTo>
                    <a:pt x="3461" y="2189"/>
                  </a:lnTo>
                  <a:lnTo>
                    <a:pt x="3613" y="2149"/>
                  </a:lnTo>
                </a:path>
              </a:pathLst>
            </a:custGeom>
            <a:noFill/>
            <a:ln w="1905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65" name="Rectangle 9"/>
            <p:cNvSpPr>
              <a:spLocks noChangeArrowheads="1"/>
            </p:cNvSpPr>
            <p:nvPr/>
          </p:nvSpPr>
          <p:spPr bwMode="auto">
            <a:xfrm>
              <a:off x="1066" y="3320"/>
              <a:ext cx="3741" cy="9"/>
            </a:xfrm>
            <a:prstGeom prst="rect">
              <a:avLst/>
            </a:prstGeom>
            <a:solidFill>
              <a:srgbClr val="00B7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66" name="Rectangle 10"/>
            <p:cNvSpPr>
              <a:spLocks noChangeArrowheads="1"/>
            </p:cNvSpPr>
            <p:nvPr/>
          </p:nvSpPr>
          <p:spPr bwMode="auto">
            <a:xfrm>
              <a:off x="1525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67" name="Rectangle 11"/>
            <p:cNvSpPr>
              <a:spLocks noChangeArrowheads="1"/>
            </p:cNvSpPr>
            <p:nvPr/>
          </p:nvSpPr>
          <p:spPr bwMode="auto">
            <a:xfrm>
              <a:off x="1817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68" name="Rectangle 12"/>
            <p:cNvSpPr>
              <a:spLocks noChangeArrowheads="1"/>
            </p:cNvSpPr>
            <p:nvPr/>
          </p:nvSpPr>
          <p:spPr bwMode="auto">
            <a:xfrm>
              <a:off x="2108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69" name="Rectangle 13"/>
            <p:cNvSpPr>
              <a:spLocks noChangeArrowheads="1"/>
            </p:cNvSpPr>
            <p:nvPr/>
          </p:nvSpPr>
          <p:spPr bwMode="auto">
            <a:xfrm>
              <a:off x="2400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0" name="Rectangle 14"/>
            <p:cNvSpPr>
              <a:spLocks noChangeArrowheads="1"/>
            </p:cNvSpPr>
            <p:nvPr/>
          </p:nvSpPr>
          <p:spPr bwMode="auto">
            <a:xfrm>
              <a:off x="2691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1" name="Rectangle 15"/>
            <p:cNvSpPr>
              <a:spLocks noChangeArrowheads="1"/>
            </p:cNvSpPr>
            <p:nvPr/>
          </p:nvSpPr>
          <p:spPr bwMode="auto">
            <a:xfrm>
              <a:off x="2986" y="3322"/>
              <a:ext cx="6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2" name="Rectangle 16"/>
            <p:cNvSpPr>
              <a:spLocks noChangeArrowheads="1"/>
            </p:cNvSpPr>
            <p:nvPr/>
          </p:nvSpPr>
          <p:spPr bwMode="auto">
            <a:xfrm>
              <a:off x="3277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3" name="Rectangle 17"/>
            <p:cNvSpPr>
              <a:spLocks noChangeArrowheads="1"/>
            </p:cNvSpPr>
            <p:nvPr/>
          </p:nvSpPr>
          <p:spPr bwMode="auto">
            <a:xfrm>
              <a:off x="3569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4" name="Rectangle 18"/>
            <p:cNvSpPr>
              <a:spLocks noChangeArrowheads="1"/>
            </p:cNvSpPr>
            <p:nvPr/>
          </p:nvSpPr>
          <p:spPr bwMode="auto">
            <a:xfrm>
              <a:off x="3860" y="3322"/>
              <a:ext cx="9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5" name="Rectangle 19"/>
            <p:cNvSpPr>
              <a:spLocks noChangeArrowheads="1"/>
            </p:cNvSpPr>
            <p:nvPr/>
          </p:nvSpPr>
          <p:spPr bwMode="auto">
            <a:xfrm>
              <a:off x="4153" y="3322"/>
              <a:ext cx="8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6" name="Rectangle 20"/>
            <p:cNvSpPr>
              <a:spLocks noChangeArrowheads="1"/>
            </p:cNvSpPr>
            <p:nvPr/>
          </p:nvSpPr>
          <p:spPr bwMode="auto">
            <a:xfrm>
              <a:off x="4444" y="3322"/>
              <a:ext cx="8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7" name="Rectangle 21"/>
            <p:cNvSpPr>
              <a:spLocks noChangeArrowheads="1"/>
            </p:cNvSpPr>
            <p:nvPr/>
          </p:nvSpPr>
          <p:spPr bwMode="auto">
            <a:xfrm>
              <a:off x="4739" y="3322"/>
              <a:ext cx="5" cy="39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78" name="Rectangle 22"/>
            <p:cNvSpPr>
              <a:spLocks noChangeArrowheads="1"/>
            </p:cNvSpPr>
            <p:nvPr/>
          </p:nvSpPr>
          <p:spPr bwMode="auto">
            <a:xfrm>
              <a:off x="1089" y="3405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08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279" name="Rectangle 23"/>
            <p:cNvSpPr>
              <a:spLocks noChangeArrowheads="1"/>
            </p:cNvSpPr>
            <p:nvPr/>
          </p:nvSpPr>
          <p:spPr bwMode="auto">
            <a:xfrm>
              <a:off x="1675" y="3405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12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280" name="Rectangle 24"/>
            <p:cNvSpPr>
              <a:spLocks noChangeArrowheads="1"/>
            </p:cNvSpPr>
            <p:nvPr/>
          </p:nvSpPr>
          <p:spPr bwMode="auto">
            <a:xfrm>
              <a:off x="2258" y="3405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16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281" name="Rectangle 25"/>
            <p:cNvSpPr>
              <a:spLocks noChangeArrowheads="1"/>
            </p:cNvSpPr>
            <p:nvPr/>
          </p:nvSpPr>
          <p:spPr bwMode="auto">
            <a:xfrm>
              <a:off x="2842" y="3405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20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282" name="Rectangle 26"/>
            <p:cNvSpPr>
              <a:spLocks noChangeArrowheads="1"/>
            </p:cNvSpPr>
            <p:nvPr/>
          </p:nvSpPr>
          <p:spPr bwMode="auto">
            <a:xfrm>
              <a:off x="3428" y="3405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24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283" name="Rectangle 27"/>
            <p:cNvSpPr>
              <a:spLocks noChangeArrowheads="1"/>
            </p:cNvSpPr>
            <p:nvPr/>
          </p:nvSpPr>
          <p:spPr bwMode="auto">
            <a:xfrm>
              <a:off x="990" y="3324"/>
              <a:ext cx="68" cy="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4" name="Rectangle 28"/>
            <p:cNvSpPr>
              <a:spLocks noChangeArrowheads="1"/>
            </p:cNvSpPr>
            <p:nvPr/>
          </p:nvSpPr>
          <p:spPr bwMode="auto">
            <a:xfrm>
              <a:off x="983" y="2875"/>
              <a:ext cx="67" cy="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5" name="Rectangle 29"/>
            <p:cNvSpPr>
              <a:spLocks noChangeArrowheads="1"/>
            </p:cNvSpPr>
            <p:nvPr/>
          </p:nvSpPr>
          <p:spPr bwMode="auto">
            <a:xfrm>
              <a:off x="990" y="2436"/>
              <a:ext cx="68" cy="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6" name="Rectangle 30"/>
            <p:cNvSpPr>
              <a:spLocks noChangeArrowheads="1"/>
            </p:cNvSpPr>
            <p:nvPr/>
          </p:nvSpPr>
          <p:spPr bwMode="auto">
            <a:xfrm>
              <a:off x="990" y="1996"/>
              <a:ext cx="68" cy="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7" name="Rectangle 31"/>
            <p:cNvSpPr>
              <a:spLocks noChangeArrowheads="1"/>
            </p:cNvSpPr>
            <p:nvPr/>
          </p:nvSpPr>
          <p:spPr bwMode="auto">
            <a:xfrm>
              <a:off x="990" y="1557"/>
              <a:ext cx="68" cy="4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8" name="Rectangle 32"/>
            <p:cNvSpPr>
              <a:spLocks noChangeArrowheads="1"/>
            </p:cNvSpPr>
            <p:nvPr/>
          </p:nvSpPr>
          <p:spPr bwMode="auto">
            <a:xfrm>
              <a:off x="994" y="1116"/>
              <a:ext cx="68" cy="5"/>
            </a:xfrm>
            <a:prstGeom prst="rect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89" name="Rectangle 33"/>
            <p:cNvSpPr>
              <a:spLocks noChangeArrowheads="1"/>
            </p:cNvSpPr>
            <p:nvPr/>
          </p:nvSpPr>
          <p:spPr bwMode="auto">
            <a:xfrm>
              <a:off x="827" y="3264"/>
              <a:ext cx="8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0</a:t>
              </a:r>
            </a:p>
          </p:txBody>
        </p:sp>
        <p:sp>
          <p:nvSpPr>
            <p:cNvPr id="96290" name="Rectangle 34"/>
            <p:cNvSpPr>
              <a:spLocks noChangeArrowheads="1"/>
            </p:cNvSpPr>
            <p:nvPr/>
          </p:nvSpPr>
          <p:spPr bwMode="auto">
            <a:xfrm>
              <a:off x="754" y="2825"/>
              <a:ext cx="1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10</a:t>
              </a:r>
            </a:p>
          </p:txBody>
        </p:sp>
        <p:sp>
          <p:nvSpPr>
            <p:cNvPr id="96291" name="Rectangle 35"/>
            <p:cNvSpPr>
              <a:spLocks noChangeArrowheads="1"/>
            </p:cNvSpPr>
            <p:nvPr/>
          </p:nvSpPr>
          <p:spPr bwMode="auto">
            <a:xfrm>
              <a:off x="754" y="2385"/>
              <a:ext cx="1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20</a:t>
              </a:r>
            </a:p>
          </p:txBody>
        </p:sp>
        <p:sp>
          <p:nvSpPr>
            <p:cNvPr id="96292" name="Rectangle 36"/>
            <p:cNvSpPr>
              <a:spLocks noChangeArrowheads="1"/>
            </p:cNvSpPr>
            <p:nvPr/>
          </p:nvSpPr>
          <p:spPr bwMode="auto">
            <a:xfrm>
              <a:off x="754" y="1945"/>
              <a:ext cx="1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30</a:t>
              </a:r>
            </a:p>
          </p:txBody>
        </p:sp>
        <p:sp>
          <p:nvSpPr>
            <p:cNvPr id="96293" name="Rectangle 37"/>
            <p:cNvSpPr>
              <a:spLocks noChangeArrowheads="1"/>
            </p:cNvSpPr>
            <p:nvPr/>
          </p:nvSpPr>
          <p:spPr bwMode="auto">
            <a:xfrm>
              <a:off x="754" y="1505"/>
              <a:ext cx="1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40</a:t>
              </a:r>
            </a:p>
          </p:txBody>
        </p:sp>
        <p:sp>
          <p:nvSpPr>
            <p:cNvPr id="96294" name="Rectangle 38"/>
            <p:cNvSpPr>
              <a:spLocks noChangeArrowheads="1"/>
            </p:cNvSpPr>
            <p:nvPr/>
          </p:nvSpPr>
          <p:spPr bwMode="auto">
            <a:xfrm>
              <a:off x="754" y="1066"/>
              <a:ext cx="162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50</a:t>
              </a:r>
            </a:p>
          </p:txBody>
        </p:sp>
        <p:sp>
          <p:nvSpPr>
            <p:cNvPr id="96295" name="Rectangle 39"/>
            <p:cNvSpPr>
              <a:spLocks noChangeArrowheads="1"/>
            </p:cNvSpPr>
            <p:nvPr/>
          </p:nvSpPr>
          <p:spPr bwMode="auto">
            <a:xfrm>
              <a:off x="1233" y="3022"/>
              <a:ext cx="7" cy="2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96" name="Rectangle 40"/>
            <p:cNvSpPr>
              <a:spLocks noChangeArrowheads="1"/>
            </p:cNvSpPr>
            <p:nvPr/>
          </p:nvSpPr>
          <p:spPr bwMode="auto">
            <a:xfrm>
              <a:off x="1215" y="302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97" name="Freeform 41"/>
            <p:cNvSpPr>
              <a:spLocks/>
            </p:cNvSpPr>
            <p:nvPr/>
          </p:nvSpPr>
          <p:spPr bwMode="auto">
            <a:xfrm>
              <a:off x="1212" y="3025"/>
              <a:ext cx="48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0099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98" name="Freeform 42"/>
            <p:cNvSpPr>
              <a:spLocks/>
            </p:cNvSpPr>
            <p:nvPr/>
          </p:nvSpPr>
          <p:spPr bwMode="auto">
            <a:xfrm>
              <a:off x="1212" y="3025"/>
              <a:ext cx="48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299" name="Rectangle 43"/>
            <p:cNvSpPr>
              <a:spLocks noChangeArrowheads="1"/>
            </p:cNvSpPr>
            <p:nvPr/>
          </p:nvSpPr>
          <p:spPr bwMode="auto">
            <a:xfrm>
              <a:off x="1269" y="1977"/>
              <a:ext cx="6" cy="15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0" name="Rectangle 44"/>
            <p:cNvSpPr>
              <a:spLocks noChangeArrowheads="1"/>
            </p:cNvSpPr>
            <p:nvPr/>
          </p:nvSpPr>
          <p:spPr bwMode="auto">
            <a:xfrm>
              <a:off x="1251" y="1975"/>
              <a:ext cx="41" cy="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1" name="Freeform 45"/>
            <p:cNvSpPr>
              <a:spLocks/>
            </p:cNvSpPr>
            <p:nvPr/>
          </p:nvSpPr>
          <p:spPr bwMode="auto">
            <a:xfrm>
              <a:off x="1248" y="2112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12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2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2" name="Freeform 46"/>
            <p:cNvSpPr>
              <a:spLocks/>
            </p:cNvSpPr>
            <p:nvPr/>
          </p:nvSpPr>
          <p:spPr bwMode="auto">
            <a:xfrm>
              <a:off x="1248" y="2112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12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12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12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12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3" name="Rectangle 47"/>
            <p:cNvSpPr>
              <a:spLocks noChangeArrowheads="1"/>
            </p:cNvSpPr>
            <p:nvPr/>
          </p:nvSpPr>
          <p:spPr bwMode="auto">
            <a:xfrm>
              <a:off x="1307" y="1185"/>
              <a:ext cx="5" cy="15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4" name="Rectangle 48"/>
            <p:cNvSpPr>
              <a:spLocks noChangeArrowheads="1"/>
            </p:cNvSpPr>
            <p:nvPr/>
          </p:nvSpPr>
          <p:spPr bwMode="auto">
            <a:xfrm>
              <a:off x="1289" y="1182"/>
              <a:ext cx="42" cy="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5" name="Freeform 49"/>
            <p:cNvSpPr>
              <a:spLocks/>
            </p:cNvSpPr>
            <p:nvPr/>
          </p:nvSpPr>
          <p:spPr bwMode="auto">
            <a:xfrm>
              <a:off x="1286" y="1320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6" name="Freeform 50"/>
            <p:cNvSpPr>
              <a:spLocks/>
            </p:cNvSpPr>
            <p:nvPr/>
          </p:nvSpPr>
          <p:spPr bwMode="auto">
            <a:xfrm>
              <a:off x="1286" y="1320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7" name="Rectangle 51"/>
            <p:cNvSpPr>
              <a:spLocks noChangeArrowheads="1"/>
            </p:cNvSpPr>
            <p:nvPr/>
          </p:nvSpPr>
          <p:spPr bwMode="auto">
            <a:xfrm>
              <a:off x="1343" y="1494"/>
              <a:ext cx="5" cy="15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8" name="Rectangle 52"/>
            <p:cNvSpPr>
              <a:spLocks noChangeArrowheads="1"/>
            </p:cNvSpPr>
            <p:nvPr/>
          </p:nvSpPr>
          <p:spPr bwMode="auto">
            <a:xfrm>
              <a:off x="1325" y="1492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09" name="Freeform 53"/>
            <p:cNvSpPr>
              <a:spLocks/>
            </p:cNvSpPr>
            <p:nvPr/>
          </p:nvSpPr>
          <p:spPr bwMode="auto">
            <a:xfrm>
              <a:off x="1322" y="1629"/>
              <a:ext cx="47" cy="36"/>
            </a:xfrm>
            <a:custGeom>
              <a:avLst/>
              <a:gdLst/>
              <a:ahLst/>
              <a:cxnLst>
                <a:cxn ang="0">
                  <a:pos x="27" y="45"/>
                </a:cxn>
                <a:cxn ang="0">
                  <a:pos x="33" y="45"/>
                </a:cxn>
                <a:cxn ang="0">
                  <a:pos x="39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8" y="24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3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7" y="45"/>
                </a:cxn>
              </a:cxnLst>
              <a:rect l="0" t="0" r="r" b="b"/>
              <a:pathLst>
                <a:path w="48" h="45">
                  <a:moveTo>
                    <a:pt x="27" y="45"/>
                  </a:moveTo>
                  <a:lnTo>
                    <a:pt x="33" y="45"/>
                  </a:lnTo>
                  <a:lnTo>
                    <a:pt x="39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0" name="Freeform 54"/>
            <p:cNvSpPr>
              <a:spLocks/>
            </p:cNvSpPr>
            <p:nvPr/>
          </p:nvSpPr>
          <p:spPr bwMode="auto">
            <a:xfrm>
              <a:off x="1322" y="1629"/>
              <a:ext cx="47" cy="36"/>
            </a:xfrm>
            <a:custGeom>
              <a:avLst/>
              <a:gdLst/>
              <a:ahLst/>
              <a:cxnLst>
                <a:cxn ang="0">
                  <a:pos x="27" y="45"/>
                </a:cxn>
                <a:cxn ang="0">
                  <a:pos x="33" y="45"/>
                </a:cxn>
                <a:cxn ang="0">
                  <a:pos x="39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8" y="24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3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7" y="45"/>
                </a:cxn>
              </a:cxnLst>
              <a:rect l="0" t="0" r="r" b="b"/>
              <a:pathLst>
                <a:path w="48" h="45">
                  <a:moveTo>
                    <a:pt x="27" y="45"/>
                  </a:moveTo>
                  <a:lnTo>
                    <a:pt x="33" y="45"/>
                  </a:lnTo>
                  <a:lnTo>
                    <a:pt x="39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8" y="24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7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1" name="Rectangle 55"/>
            <p:cNvSpPr>
              <a:spLocks noChangeArrowheads="1"/>
            </p:cNvSpPr>
            <p:nvPr/>
          </p:nvSpPr>
          <p:spPr bwMode="auto">
            <a:xfrm>
              <a:off x="1377" y="1472"/>
              <a:ext cx="9" cy="131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2" name="Rectangle 56"/>
            <p:cNvSpPr>
              <a:spLocks noChangeArrowheads="1"/>
            </p:cNvSpPr>
            <p:nvPr/>
          </p:nvSpPr>
          <p:spPr bwMode="auto">
            <a:xfrm>
              <a:off x="1363" y="147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3" name="Freeform 57"/>
            <p:cNvSpPr>
              <a:spLocks/>
            </p:cNvSpPr>
            <p:nvPr/>
          </p:nvSpPr>
          <p:spPr bwMode="auto">
            <a:xfrm>
              <a:off x="1360" y="1584"/>
              <a:ext cx="45" cy="37"/>
            </a:xfrm>
            <a:custGeom>
              <a:avLst/>
              <a:gdLst/>
              <a:ahLst/>
              <a:cxnLst>
                <a:cxn ang="0">
                  <a:pos x="24" y="48"/>
                </a:cxn>
                <a:cxn ang="0">
                  <a:pos x="30" y="45"/>
                </a:cxn>
                <a:cxn ang="0">
                  <a:pos x="36" y="45"/>
                </a:cxn>
                <a:cxn ang="0">
                  <a:pos x="42" y="39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2" y="12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4" y="48"/>
                </a:cxn>
              </a:cxnLst>
              <a:rect l="0" t="0" r="r" b="b"/>
              <a:pathLst>
                <a:path w="46" h="48">
                  <a:moveTo>
                    <a:pt x="24" y="48"/>
                  </a:moveTo>
                  <a:lnTo>
                    <a:pt x="30" y="45"/>
                  </a:lnTo>
                  <a:lnTo>
                    <a:pt x="36" y="45"/>
                  </a:lnTo>
                  <a:lnTo>
                    <a:pt x="42" y="39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4" y="48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4" name="Freeform 58"/>
            <p:cNvSpPr>
              <a:spLocks/>
            </p:cNvSpPr>
            <p:nvPr/>
          </p:nvSpPr>
          <p:spPr bwMode="auto">
            <a:xfrm>
              <a:off x="1360" y="1584"/>
              <a:ext cx="45" cy="37"/>
            </a:xfrm>
            <a:custGeom>
              <a:avLst/>
              <a:gdLst/>
              <a:ahLst/>
              <a:cxnLst>
                <a:cxn ang="0">
                  <a:pos x="24" y="48"/>
                </a:cxn>
                <a:cxn ang="0">
                  <a:pos x="30" y="45"/>
                </a:cxn>
                <a:cxn ang="0">
                  <a:pos x="36" y="45"/>
                </a:cxn>
                <a:cxn ang="0">
                  <a:pos x="42" y="39"/>
                </a:cxn>
                <a:cxn ang="0">
                  <a:pos x="46" y="33"/>
                </a:cxn>
                <a:cxn ang="0">
                  <a:pos x="46" y="27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2" y="12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4" y="48"/>
                </a:cxn>
              </a:cxnLst>
              <a:rect l="0" t="0" r="r" b="b"/>
              <a:pathLst>
                <a:path w="46" h="48">
                  <a:moveTo>
                    <a:pt x="24" y="48"/>
                  </a:moveTo>
                  <a:lnTo>
                    <a:pt x="30" y="45"/>
                  </a:lnTo>
                  <a:lnTo>
                    <a:pt x="36" y="45"/>
                  </a:lnTo>
                  <a:lnTo>
                    <a:pt x="42" y="39"/>
                  </a:lnTo>
                  <a:lnTo>
                    <a:pt x="46" y="33"/>
                  </a:lnTo>
                  <a:lnTo>
                    <a:pt x="46" y="27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4" y="48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5" name="Rectangle 59"/>
            <p:cNvSpPr>
              <a:spLocks noChangeArrowheads="1"/>
            </p:cNvSpPr>
            <p:nvPr/>
          </p:nvSpPr>
          <p:spPr bwMode="auto">
            <a:xfrm>
              <a:off x="1451" y="1844"/>
              <a:ext cx="6" cy="15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6" name="Rectangle 60"/>
            <p:cNvSpPr>
              <a:spLocks noChangeArrowheads="1"/>
            </p:cNvSpPr>
            <p:nvPr/>
          </p:nvSpPr>
          <p:spPr bwMode="auto">
            <a:xfrm>
              <a:off x="1434" y="1841"/>
              <a:ext cx="40" cy="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7" name="Freeform 61"/>
            <p:cNvSpPr>
              <a:spLocks/>
            </p:cNvSpPr>
            <p:nvPr/>
          </p:nvSpPr>
          <p:spPr bwMode="auto">
            <a:xfrm>
              <a:off x="1434" y="1979"/>
              <a:ext cx="43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2" y="33"/>
                </a:cxn>
                <a:cxn ang="0">
                  <a:pos x="45" y="27"/>
                </a:cxn>
                <a:cxn ang="0">
                  <a:pos x="45" y="21"/>
                </a:cxn>
                <a:cxn ang="0">
                  <a:pos x="42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2" y="33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8" name="Freeform 62"/>
            <p:cNvSpPr>
              <a:spLocks/>
            </p:cNvSpPr>
            <p:nvPr/>
          </p:nvSpPr>
          <p:spPr bwMode="auto">
            <a:xfrm>
              <a:off x="1434" y="1979"/>
              <a:ext cx="43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2" y="33"/>
                </a:cxn>
                <a:cxn ang="0">
                  <a:pos x="45" y="27"/>
                </a:cxn>
                <a:cxn ang="0">
                  <a:pos x="45" y="21"/>
                </a:cxn>
                <a:cxn ang="0">
                  <a:pos x="42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2" y="33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2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19" name="Rectangle 63"/>
            <p:cNvSpPr>
              <a:spLocks noChangeArrowheads="1"/>
            </p:cNvSpPr>
            <p:nvPr/>
          </p:nvSpPr>
          <p:spPr bwMode="auto">
            <a:xfrm>
              <a:off x="1525" y="2042"/>
              <a:ext cx="6" cy="17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0" name="Rectangle 64"/>
            <p:cNvSpPr>
              <a:spLocks noChangeArrowheads="1"/>
            </p:cNvSpPr>
            <p:nvPr/>
          </p:nvSpPr>
          <p:spPr bwMode="auto">
            <a:xfrm>
              <a:off x="1507" y="2039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1" name="Freeform 65"/>
            <p:cNvSpPr>
              <a:spLocks/>
            </p:cNvSpPr>
            <p:nvPr/>
          </p:nvSpPr>
          <p:spPr bwMode="auto">
            <a:xfrm>
              <a:off x="1505" y="2199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2" name="Freeform 66"/>
            <p:cNvSpPr>
              <a:spLocks/>
            </p:cNvSpPr>
            <p:nvPr/>
          </p:nvSpPr>
          <p:spPr bwMode="auto">
            <a:xfrm>
              <a:off x="1505" y="2199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3" name="Rectangle 67"/>
            <p:cNvSpPr>
              <a:spLocks noChangeArrowheads="1"/>
            </p:cNvSpPr>
            <p:nvPr/>
          </p:nvSpPr>
          <p:spPr bwMode="auto">
            <a:xfrm>
              <a:off x="1599" y="2218"/>
              <a:ext cx="5" cy="13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4" name="Rectangle 68"/>
            <p:cNvSpPr>
              <a:spLocks noChangeArrowheads="1"/>
            </p:cNvSpPr>
            <p:nvPr/>
          </p:nvSpPr>
          <p:spPr bwMode="auto">
            <a:xfrm>
              <a:off x="1581" y="2215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5" name="Freeform 69"/>
            <p:cNvSpPr>
              <a:spLocks/>
            </p:cNvSpPr>
            <p:nvPr/>
          </p:nvSpPr>
          <p:spPr bwMode="auto">
            <a:xfrm>
              <a:off x="1578" y="2332"/>
              <a:ext cx="47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6" name="Freeform 70"/>
            <p:cNvSpPr>
              <a:spLocks/>
            </p:cNvSpPr>
            <p:nvPr/>
          </p:nvSpPr>
          <p:spPr bwMode="auto">
            <a:xfrm>
              <a:off x="1578" y="2332"/>
              <a:ext cx="47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7" name="Rectangle 71"/>
            <p:cNvSpPr>
              <a:spLocks noChangeArrowheads="1"/>
            </p:cNvSpPr>
            <p:nvPr/>
          </p:nvSpPr>
          <p:spPr bwMode="auto">
            <a:xfrm>
              <a:off x="1672" y="2394"/>
              <a:ext cx="6" cy="88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8" name="Rectangle 72"/>
            <p:cNvSpPr>
              <a:spLocks noChangeArrowheads="1"/>
            </p:cNvSpPr>
            <p:nvPr/>
          </p:nvSpPr>
          <p:spPr bwMode="auto">
            <a:xfrm>
              <a:off x="1655" y="2392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29" name="Freeform 73"/>
            <p:cNvSpPr>
              <a:spLocks/>
            </p:cNvSpPr>
            <p:nvPr/>
          </p:nvSpPr>
          <p:spPr bwMode="auto">
            <a:xfrm>
              <a:off x="1652" y="2462"/>
              <a:ext cx="47" cy="39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3" y="45"/>
                </a:cxn>
                <a:cxn ang="0">
                  <a:pos x="36" y="45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12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7" y="48"/>
                </a:cxn>
              </a:cxnLst>
              <a:rect l="0" t="0" r="r" b="b"/>
              <a:pathLst>
                <a:path w="48" h="48">
                  <a:moveTo>
                    <a:pt x="27" y="48"/>
                  </a:moveTo>
                  <a:lnTo>
                    <a:pt x="33" y="45"/>
                  </a:lnTo>
                  <a:lnTo>
                    <a:pt x="36" y="45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0" name="Freeform 74"/>
            <p:cNvSpPr>
              <a:spLocks/>
            </p:cNvSpPr>
            <p:nvPr/>
          </p:nvSpPr>
          <p:spPr bwMode="auto">
            <a:xfrm>
              <a:off x="1652" y="2462"/>
              <a:ext cx="47" cy="39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3" y="45"/>
                </a:cxn>
                <a:cxn ang="0">
                  <a:pos x="36" y="45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12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12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7" y="48"/>
                </a:cxn>
              </a:cxnLst>
              <a:rect l="0" t="0" r="r" b="b"/>
              <a:pathLst>
                <a:path w="48" h="48">
                  <a:moveTo>
                    <a:pt x="27" y="48"/>
                  </a:moveTo>
                  <a:lnTo>
                    <a:pt x="33" y="45"/>
                  </a:lnTo>
                  <a:lnTo>
                    <a:pt x="36" y="45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12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12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7" y="48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1" name="Rectangle 75"/>
            <p:cNvSpPr>
              <a:spLocks noChangeArrowheads="1"/>
            </p:cNvSpPr>
            <p:nvPr/>
          </p:nvSpPr>
          <p:spPr bwMode="auto">
            <a:xfrm>
              <a:off x="1817" y="2791"/>
              <a:ext cx="6" cy="8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2" name="Rectangle 76"/>
            <p:cNvSpPr>
              <a:spLocks noChangeArrowheads="1"/>
            </p:cNvSpPr>
            <p:nvPr/>
          </p:nvSpPr>
          <p:spPr bwMode="auto">
            <a:xfrm>
              <a:off x="1799" y="2788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3" name="Freeform 77"/>
            <p:cNvSpPr>
              <a:spLocks/>
            </p:cNvSpPr>
            <p:nvPr/>
          </p:nvSpPr>
          <p:spPr bwMode="auto">
            <a:xfrm>
              <a:off x="1796" y="2859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2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4" name="Freeform 78"/>
            <p:cNvSpPr>
              <a:spLocks/>
            </p:cNvSpPr>
            <p:nvPr/>
          </p:nvSpPr>
          <p:spPr bwMode="auto">
            <a:xfrm>
              <a:off x="1796" y="2859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2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5" name="Rectangle 79"/>
            <p:cNvSpPr>
              <a:spLocks noChangeArrowheads="1"/>
            </p:cNvSpPr>
            <p:nvPr/>
          </p:nvSpPr>
          <p:spPr bwMode="auto">
            <a:xfrm>
              <a:off x="1855" y="2218"/>
              <a:ext cx="6" cy="87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6" name="Rectangle 80"/>
            <p:cNvSpPr>
              <a:spLocks noChangeArrowheads="1"/>
            </p:cNvSpPr>
            <p:nvPr/>
          </p:nvSpPr>
          <p:spPr bwMode="auto">
            <a:xfrm>
              <a:off x="1837" y="2215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7" name="Freeform 81"/>
            <p:cNvSpPr>
              <a:spLocks/>
            </p:cNvSpPr>
            <p:nvPr/>
          </p:nvSpPr>
          <p:spPr bwMode="auto">
            <a:xfrm>
              <a:off x="1834" y="2289"/>
              <a:ext cx="44" cy="36"/>
            </a:xfrm>
            <a:custGeom>
              <a:avLst/>
              <a:gdLst/>
              <a:ahLst/>
              <a:cxnLst>
                <a:cxn ang="0">
                  <a:pos x="27" y="45"/>
                </a:cxn>
                <a:cxn ang="0">
                  <a:pos x="33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7" y="45"/>
                </a:cxn>
              </a:cxnLst>
              <a:rect l="0" t="0" r="r" b="b"/>
              <a:pathLst>
                <a:path w="45" h="45">
                  <a:moveTo>
                    <a:pt x="27" y="45"/>
                  </a:moveTo>
                  <a:lnTo>
                    <a:pt x="33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7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8" name="Freeform 82"/>
            <p:cNvSpPr>
              <a:spLocks/>
            </p:cNvSpPr>
            <p:nvPr/>
          </p:nvSpPr>
          <p:spPr bwMode="auto">
            <a:xfrm>
              <a:off x="1834" y="2289"/>
              <a:ext cx="44" cy="36"/>
            </a:xfrm>
            <a:custGeom>
              <a:avLst/>
              <a:gdLst/>
              <a:ahLst/>
              <a:cxnLst>
                <a:cxn ang="0">
                  <a:pos x="27" y="45"/>
                </a:cxn>
                <a:cxn ang="0">
                  <a:pos x="33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3" y="0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7" y="45"/>
                </a:cxn>
              </a:cxnLst>
              <a:rect l="0" t="0" r="r" b="b"/>
              <a:pathLst>
                <a:path w="45" h="45">
                  <a:moveTo>
                    <a:pt x="27" y="45"/>
                  </a:moveTo>
                  <a:lnTo>
                    <a:pt x="33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3" y="0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7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39" name="Rectangle 83"/>
            <p:cNvSpPr>
              <a:spLocks noChangeArrowheads="1"/>
            </p:cNvSpPr>
            <p:nvPr/>
          </p:nvSpPr>
          <p:spPr bwMode="auto">
            <a:xfrm>
              <a:off x="1890" y="1382"/>
              <a:ext cx="6" cy="90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0" name="Rectangle 84"/>
            <p:cNvSpPr>
              <a:spLocks noChangeArrowheads="1"/>
            </p:cNvSpPr>
            <p:nvPr/>
          </p:nvSpPr>
          <p:spPr bwMode="auto">
            <a:xfrm>
              <a:off x="1872" y="138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1" name="Freeform 85"/>
            <p:cNvSpPr>
              <a:spLocks/>
            </p:cNvSpPr>
            <p:nvPr/>
          </p:nvSpPr>
          <p:spPr bwMode="auto">
            <a:xfrm>
              <a:off x="1869" y="1453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2" name="Freeform 86"/>
            <p:cNvSpPr>
              <a:spLocks/>
            </p:cNvSpPr>
            <p:nvPr/>
          </p:nvSpPr>
          <p:spPr bwMode="auto">
            <a:xfrm>
              <a:off x="1869" y="1453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3" name="Rectangle 87"/>
            <p:cNvSpPr>
              <a:spLocks noChangeArrowheads="1"/>
            </p:cNvSpPr>
            <p:nvPr/>
          </p:nvSpPr>
          <p:spPr bwMode="auto">
            <a:xfrm>
              <a:off x="1926" y="1339"/>
              <a:ext cx="8" cy="88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4" name="Rectangle 88"/>
            <p:cNvSpPr>
              <a:spLocks noChangeArrowheads="1"/>
            </p:cNvSpPr>
            <p:nvPr/>
          </p:nvSpPr>
          <p:spPr bwMode="auto">
            <a:xfrm>
              <a:off x="1908" y="1337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5" name="Freeform 89"/>
            <p:cNvSpPr>
              <a:spLocks/>
            </p:cNvSpPr>
            <p:nvPr/>
          </p:nvSpPr>
          <p:spPr bwMode="auto">
            <a:xfrm>
              <a:off x="1908" y="1409"/>
              <a:ext cx="44" cy="36"/>
            </a:xfrm>
            <a:custGeom>
              <a:avLst/>
              <a:gdLst/>
              <a:ahLst/>
              <a:cxnLst>
                <a:cxn ang="0">
                  <a:pos x="24" y="45"/>
                </a:cxn>
                <a:cxn ang="0">
                  <a:pos x="30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4" y="45"/>
                </a:cxn>
              </a:cxnLst>
              <a:rect l="0" t="0" r="r" b="b"/>
              <a:pathLst>
                <a:path w="45" h="45">
                  <a:moveTo>
                    <a:pt x="24" y="45"/>
                  </a:moveTo>
                  <a:lnTo>
                    <a:pt x="30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4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6" name="Freeform 90"/>
            <p:cNvSpPr>
              <a:spLocks/>
            </p:cNvSpPr>
            <p:nvPr/>
          </p:nvSpPr>
          <p:spPr bwMode="auto">
            <a:xfrm>
              <a:off x="1908" y="1409"/>
              <a:ext cx="44" cy="36"/>
            </a:xfrm>
            <a:custGeom>
              <a:avLst/>
              <a:gdLst/>
              <a:ahLst/>
              <a:cxnLst>
                <a:cxn ang="0">
                  <a:pos x="24" y="45"/>
                </a:cxn>
                <a:cxn ang="0">
                  <a:pos x="30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4" y="45"/>
                </a:cxn>
              </a:cxnLst>
              <a:rect l="0" t="0" r="r" b="b"/>
              <a:pathLst>
                <a:path w="45" h="45">
                  <a:moveTo>
                    <a:pt x="24" y="45"/>
                  </a:moveTo>
                  <a:lnTo>
                    <a:pt x="30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4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7" name="Rectangle 91"/>
            <p:cNvSpPr>
              <a:spLocks noChangeArrowheads="1"/>
            </p:cNvSpPr>
            <p:nvPr/>
          </p:nvSpPr>
          <p:spPr bwMode="auto">
            <a:xfrm>
              <a:off x="1964" y="1692"/>
              <a:ext cx="5" cy="87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8" name="Rectangle 92"/>
            <p:cNvSpPr>
              <a:spLocks noChangeArrowheads="1"/>
            </p:cNvSpPr>
            <p:nvPr/>
          </p:nvSpPr>
          <p:spPr bwMode="auto">
            <a:xfrm>
              <a:off x="1946" y="169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49" name="Freeform 93"/>
            <p:cNvSpPr>
              <a:spLocks/>
            </p:cNvSpPr>
            <p:nvPr/>
          </p:nvSpPr>
          <p:spPr bwMode="auto">
            <a:xfrm>
              <a:off x="1943" y="1760"/>
              <a:ext cx="48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0" name="Freeform 94"/>
            <p:cNvSpPr>
              <a:spLocks/>
            </p:cNvSpPr>
            <p:nvPr/>
          </p:nvSpPr>
          <p:spPr bwMode="auto">
            <a:xfrm>
              <a:off x="1943" y="1760"/>
              <a:ext cx="48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1" name="Rectangle 95"/>
            <p:cNvSpPr>
              <a:spLocks noChangeArrowheads="1"/>
            </p:cNvSpPr>
            <p:nvPr/>
          </p:nvSpPr>
          <p:spPr bwMode="auto">
            <a:xfrm>
              <a:off x="2037" y="1889"/>
              <a:ext cx="6" cy="110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2" name="Rectangle 96"/>
            <p:cNvSpPr>
              <a:spLocks noChangeArrowheads="1"/>
            </p:cNvSpPr>
            <p:nvPr/>
          </p:nvSpPr>
          <p:spPr bwMode="auto">
            <a:xfrm>
              <a:off x="2020" y="1887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3" name="Freeform 97"/>
            <p:cNvSpPr>
              <a:spLocks/>
            </p:cNvSpPr>
            <p:nvPr/>
          </p:nvSpPr>
          <p:spPr bwMode="auto">
            <a:xfrm>
              <a:off x="2017" y="1979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4" name="Freeform 98"/>
            <p:cNvSpPr>
              <a:spLocks/>
            </p:cNvSpPr>
            <p:nvPr/>
          </p:nvSpPr>
          <p:spPr bwMode="auto">
            <a:xfrm>
              <a:off x="2017" y="1979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5" name="Rectangle 99"/>
            <p:cNvSpPr>
              <a:spLocks noChangeArrowheads="1"/>
            </p:cNvSpPr>
            <p:nvPr/>
          </p:nvSpPr>
          <p:spPr bwMode="auto">
            <a:xfrm>
              <a:off x="2108" y="1955"/>
              <a:ext cx="6" cy="131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6" name="Rectangle 100"/>
            <p:cNvSpPr>
              <a:spLocks noChangeArrowheads="1"/>
            </p:cNvSpPr>
            <p:nvPr/>
          </p:nvSpPr>
          <p:spPr bwMode="auto">
            <a:xfrm>
              <a:off x="2091" y="1952"/>
              <a:ext cx="40" cy="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7" name="Freeform 101"/>
            <p:cNvSpPr>
              <a:spLocks/>
            </p:cNvSpPr>
            <p:nvPr/>
          </p:nvSpPr>
          <p:spPr bwMode="auto">
            <a:xfrm>
              <a:off x="2091" y="2069"/>
              <a:ext cx="43" cy="36"/>
            </a:xfrm>
            <a:custGeom>
              <a:avLst/>
              <a:gdLst/>
              <a:ahLst/>
              <a:cxnLst>
                <a:cxn ang="0">
                  <a:pos x="24" y="45"/>
                </a:cxn>
                <a:cxn ang="0">
                  <a:pos x="30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18" y="45"/>
                </a:cxn>
                <a:cxn ang="0">
                  <a:pos x="24" y="45"/>
                </a:cxn>
              </a:cxnLst>
              <a:rect l="0" t="0" r="r" b="b"/>
              <a:pathLst>
                <a:path w="45" h="45">
                  <a:moveTo>
                    <a:pt x="24" y="45"/>
                  </a:moveTo>
                  <a:lnTo>
                    <a:pt x="30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4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8" name="Freeform 102"/>
            <p:cNvSpPr>
              <a:spLocks/>
            </p:cNvSpPr>
            <p:nvPr/>
          </p:nvSpPr>
          <p:spPr bwMode="auto">
            <a:xfrm>
              <a:off x="2091" y="2069"/>
              <a:ext cx="43" cy="36"/>
            </a:xfrm>
            <a:custGeom>
              <a:avLst/>
              <a:gdLst/>
              <a:ahLst/>
              <a:cxnLst>
                <a:cxn ang="0">
                  <a:pos x="24" y="45"/>
                </a:cxn>
                <a:cxn ang="0">
                  <a:pos x="30" y="45"/>
                </a:cxn>
                <a:cxn ang="0">
                  <a:pos x="36" y="42"/>
                </a:cxn>
                <a:cxn ang="0">
                  <a:pos x="42" y="36"/>
                </a:cxn>
                <a:cxn ang="0">
                  <a:pos x="45" y="30"/>
                </a:cxn>
                <a:cxn ang="0">
                  <a:pos x="45" y="24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3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0" y="30"/>
                </a:cxn>
                <a:cxn ang="0">
                  <a:pos x="3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18" y="45"/>
                </a:cxn>
                <a:cxn ang="0">
                  <a:pos x="24" y="45"/>
                </a:cxn>
              </a:cxnLst>
              <a:rect l="0" t="0" r="r" b="b"/>
              <a:pathLst>
                <a:path w="45" h="45">
                  <a:moveTo>
                    <a:pt x="24" y="45"/>
                  </a:moveTo>
                  <a:lnTo>
                    <a:pt x="30" y="45"/>
                  </a:lnTo>
                  <a:lnTo>
                    <a:pt x="36" y="42"/>
                  </a:lnTo>
                  <a:lnTo>
                    <a:pt x="42" y="36"/>
                  </a:lnTo>
                  <a:lnTo>
                    <a:pt x="45" y="30"/>
                  </a:lnTo>
                  <a:lnTo>
                    <a:pt x="45" y="24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3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0" y="30"/>
                  </a:lnTo>
                  <a:lnTo>
                    <a:pt x="3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18" y="45"/>
                  </a:lnTo>
                  <a:lnTo>
                    <a:pt x="24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59" name="Rectangle 103"/>
            <p:cNvSpPr>
              <a:spLocks noChangeArrowheads="1"/>
            </p:cNvSpPr>
            <p:nvPr/>
          </p:nvSpPr>
          <p:spPr bwMode="auto">
            <a:xfrm>
              <a:off x="2182" y="2021"/>
              <a:ext cx="6" cy="111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0" name="Rectangle 104"/>
            <p:cNvSpPr>
              <a:spLocks noChangeArrowheads="1"/>
            </p:cNvSpPr>
            <p:nvPr/>
          </p:nvSpPr>
          <p:spPr bwMode="auto">
            <a:xfrm>
              <a:off x="2164" y="2018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1" name="Freeform 105"/>
            <p:cNvSpPr>
              <a:spLocks/>
            </p:cNvSpPr>
            <p:nvPr/>
          </p:nvSpPr>
          <p:spPr bwMode="auto">
            <a:xfrm>
              <a:off x="2161" y="2112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2" name="Freeform 106"/>
            <p:cNvSpPr>
              <a:spLocks/>
            </p:cNvSpPr>
            <p:nvPr/>
          </p:nvSpPr>
          <p:spPr bwMode="auto">
            <a:xfrm>
              <a:off x="2161" y="2112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3" name="Rectangle 107"/>
            <p:cNvSpPr>
              <a:spLocks noChangeArrowheads="1"/>
            </p:cNvSpPr>
            <p:nvPr/>
          </p:nvSpPr>
          <p:spPr bwMode="auto">
            <a:xfrm>
              <a:off x="2256" y="2330"/>
              <a:ext cx="5" cy="6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4" name="Rectangle 108"/>
            <p:cNvSpPr>
              <a:spLocks noChangeArrowheads="1"/>
            </p:cNvSpPr>
            <p:nvPr/>
          </p:nvSpPr>
          <p:spPr bwMode="auto">
            <a:xfrm>
              <a:off x="2238" y="2327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5" name="Freeform 109"/>
            <p:cNvSpPr>
              <a:spLocks/>
            </p:cNvSpPr>
            <p:nvPr/>
          </p:nvSpPr>
          <p:spPr bwMode="auto">
            <a:xfrm>
              <a:off x="2235" y="237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6" name="Freeform 110"/>
            <p:cNvSpPr>
              <a:spLocks/>
            </p:cNvSpPr>
            <p:nvPr/>
          </p:nvSpPr>
          <p:spPr bwMode="auto">
            <a:xfrm>
              <a:off x="2235" y="237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8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8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7" name="Rectangle 111"/>
            <p:cNvSpPr>
              <a:spLocks noChangeArrowheads="1"/>
            </p:cNvSpPr>
            <p:nvPr/>
          </p:nvSpPr>
          <p:spPr bwMode="auto">
            <a:xfrm>
              <a:off x="2403" y="2525"/>
              <a:ext cx="6" cy="89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8" name="Rectangle 112"/>
            <p:cNvSpPr>
              <a:spLocks noChangeArrowheads="1"/>
            </p:cNvSpPr>
            <p:nvPr/>
          </p:nvSpPr>
          <p:spPr bwMode="auto">
            <a:xfrm>
              <a:off x="2385" y="2523"/>
              <a:ext cx="41" cy="7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69" name="Freeform 113"/>
            <p:cNvSpPr>
              <a:spLocks/>
            </p:cNvSpPr>
            <p:nvPr/>
          </p:nvSpPr>
          <p:spPr bwMode="auto">
            <a:xfrm>
              <a:off x="2382" y="2595"/>
              <a:ext cx="44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6" h="49">
                  <a:moveTo>
                    <a:pt x="28" y="49"/>
                  </a:moveTo>
                  <a:lnTo>
                    <a:pt x="34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0" name="Freeform 114"/>
            <p:cNvSpPr>
              <a:spLocks/>
            </p:cNvSpPr>
            <p:nvPr/>
          </p:nvSpPr>
          <p:spPr bwMode="auto">
            <a:xfrm>
              <a:off x="2382" y="2595"/>
              <a:ext cx="44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6" h="49">
                  <a:moveTo>
                    <a:pt x="28" y="49"/>
                  </a:moveTo>
                  <a:lnTo>
                    <a:pt x="34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1" name="Rectangle 115"/>
            <p:cNvSpPr>
              <a:spLocks noChangeArrowheads="1"/>
            </p:cNvSpPr>
            <p:nvPr/>
          </p:nvSpPr>
          <p:spPr bwMode="auto">
            <a:xfrm>
              <a:off x="2547" y="2877"/>
              <a:ext cx="5" cy="4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2" name="Rectangle 116"/>
            <p:cNvSpPr>
              <a:spLocks noChangeArrowheads="1"/>
            </p:cNvSpPr>
            <p:nvPr/>
          </p:nvSpPr>
          <p:spPr bwMode="auto">
            <a:xfrm>
              <a:off x="2529" y="2875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3" name="Freeform 117"/>
            <p:cNvSpPr>
              <a:spLocks/>
            </p:cNvSpPr>
            <p:nvPr/>
          </p:nvSpPr>
          <p:spPr bwMode="auto">
            <a:xfrm>
              <a:off x="2526" y="2902"/>
              <a:ext cx="48" cy="38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4" y="45"/>
                </a:cxn>
                <a:cxn ang="0">
                  <a:pos x="40" y="45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12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12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7" y="48"/>
                </a:cxn>
              </a:cxnLst>
              <a:rect l="0" t="0" r="r" b="b"/>
              <a:pathLst>
                <a:path w="49" h="48">
                  <a:moveTo>
                    <a:pt x="27" y="48"/>
                  </a:moveTo>
                  <a:lnTo>
                    <a:pt x="34" y="45"/>
                  </a:lnTo>
                  <a:lnTo>
                    <a:pt x="40" y="45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12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7" y="48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4" name="Freeform 118"/>
            <p:cNvSpPr>
              <a:spLocks/>
            </p:cNvSpPr>
            <p:nvPr/>
          </p:nvSpPr>
          <p:spPr bwMode="auto">
            <a:xfrm>
              <a:off x="2526" y="2902"/>
              <a:ext cx="48" cy="38"/>
            </a:xfrm>
            <a:custGeom>
              <a:avLst/>
              <a:gdLst/>
              <a:ahLst/>
              <a:cxnLst>
                <a:cxn ang="0">
                  <a:pos x="27" y="48"/>
                </a:cxn>
                <a:cxn ang="0">
                  <a:pos x="34" y="45"/>
                </a:cxn>
                <a:cxn ang="0">
                  <a:pos x="40" y="45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12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12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5"/>
                </a:cxn>
                <a:cxn ang="0">
                  <a:pos x="15" y="45"/>
                </a:cxn>
                <a:cxn ang="0">
                  <a:pos x="21" y="48"/>
                </a:cxn>
                <a:cxn ang="0">
                  <a:pos x="27" y="48"/>
                </a:cxn>
              </a:cxnLst>
              <a:rect l="0" t="0" r="r" b="b"/>
              <a:pathLst>
                <a:path w="49" h="48">
                  <a:moveTo>
                    <a:pt x="27" y="48"/>
                  </a:moveTo>
                  <a:lnTo>
                    <a:pt x="34" y="45"/>
                  </a:lnTo>
                  <a:lnTo>
                    <a:pt x="40" y="45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12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12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5"/>
                  </a:lnTo>
                  <a:lnTo>
                    <a:pt x="15" y="45"/>
                  </a:lnTo>
                  <a:lnTo>
                    <a:pt x="21" y="48"/>
                  </a:lnTo>
                  <a:lnTo>
                    <a:pt x="27" y="48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5" name="Rectangle 119"/>
            <p:cNvSpPr>
              <a:spLocks noChangeArrowheads="1"/>
            </p:cNvSpPr>
            <p:nvPr/>
          </p:nvSpPr>
          <p:spPr bwMode="auto">
            <a:xfrm>
              <a:off x="2694" y="2965"/>
              <a:ext cx="6" cy="88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6" name="Rectangle 120"/>
            <p:cNvSpPr>
              <a:spLocks noChangeArrowheads="1"/>
            </p:cNvSpPr>
            <p:nvPr/>
          </p:nvSpPr>
          <p:spPr bwMode="auto">
            <a:xfrm>
              <a:off x="2677" y="2962"/>
              <a:ext cx="40" cy="7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7" name="Freeform 121"/>
            <p:cNvSpPr>
              <a:spLocks/>
            </p:cNvSpPr>
            <p:nvPr/>
          </p:nvSpPr>
          <p:spPr bwMode="auto">
            <a:xfrm>
              <a:off x="2674" y="3035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8" name="Freeform 122"/>
            <p:cNvSpPr>
              <a:spLocks/>
            </p:cNvSpPr>
            <p:nvPr/>
          </p:nvSpPr>
          <p:spPr bwMode="auto">
            <a:xfrm>
              <a:off x="2674" y="3035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79" name="Rectangle 123"/>
            <p:cNvSpPr>
              <a:spLocks noChangeArrowheads="1"/>
            </p:cNvSpPr>
            <p:nvPr/>
          </p:nvSpPr>
          <p:spPr bwMode="auto">
            <a:xfrm>
              <a:off x="2730" y="2154"/>
              <a:ext cx="6" cy="151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0" name="Rectangle 124"/>
            <p:cNvSpPr>
              <a:spLocks noChangeArrowheads="1"/>
            </p:cNvSpPr>
            <p:nvPr/>
          </p:nvSpPr>
          <p:spPr bwMode="auto">
            <a:xfrm>
              <a:off x="2712" y="2151"/>
              <a:ext cx="41" cy="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1" name="Freeform 125"/>
            <p:cNvSpPr>
              <a:spLocks/>
            </p:cNvSpPr>
            <p:nvPr/>
          </p:nvSpPr>
          <p:spPr bwMode="auto">
            <a:xfrm>
              <a:off x="2709" y="2289"/>
              <a:ext cx="47" cy="36"/>
            </a:xfrm>
            <a:custGeom>
              <a:avLst/>
              <a:gdLst/>
              <a:ahLst/>
              <a:cxnLst>
                <a:cxn ang="0">
                  <a:pos x="28" y="45"/>
                </a:cxn>
                <a:cxn ang="0">
                  <a:pos x="34" y="45"/>
                </a:cxn>
                <a:cxn ang="0">
                  <a:pos x="40" y="42"/>
                </a:cxn>
                <a:cxn ang="0">
                  <a:pos x="43" y="36"/>
                </a:cxn>
                <a:cxn ang="0">
                  <a:pos x="46" y="30"/>
                </a:cxn>
                <a:cxn ang="0">
                  <a:pos x="49" y="24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3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6" y="45"/>
                </a:cxn>
                <a:cxn ang="0">
                  <a:pos x="22" y="45"/>
                </a:cxn>
                <a:cxn ang="0">
                  <a:pos x="28" y="45"/>
                </a:cxn>
              </a:cxnLst>
              <a:rect l="0" t="0" r="r" b="b"/>
              <a:pathLst>
                <a:path w="49" h="45">
                  <a:moveTo>
                    <a:pt x="28" y="45"/>
                  </a:moveTo>
                  <a:lnTo>
                    <a:pt x="34" y="45"/>
                  </a:lnTo>
                  <a:lnTo>
                    <a:pt x="40" y="42"/>
                  </a:lnTo>
                  <a:lnTo>
                    <a:pt x="43" y="36"/>
                  </a:lnTo>
                  <a:lnTo>
                    <a:pt x="46" y="30"/>
                  </a:lnTo>
                  <a:lnTo>
                    <a:pt x="49" y="24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6" y="45"/>
                  </a:lnTo>
                  <a:lnTo>
                    <a:pt x="22" y="45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2" name="Freeform 126"/>
            <p:cNvSpPr>
              <a:spLocks/>
            </p:cNvSpPr>
            <p:nvPr/>
          </p:nvSpPr>
          <p:spPr bwMode="auto">
            <a:xfrm>
              <a:off x="2709" y="2289"/>
              <a:ext cx="47" cy="36"/>
            </a:xfrm>
            <a:custGeom>
              <a:avLst/>
              <a:gdLst/>
              <a:ahLst/>
              <a:cxnLst>
                <a:cxn ang="0">
                  <a:pos x="28" y="45"/>
                </a:cxn>
                <a:cxn ang="0">
                  <a:pos x="34" y="45"/>
                </a:cxn>
                <a:cxn ang="0">
                  <a:pos x="40" y="42"/>
                </a:cxn>
                <a:cxn ang="0">
                  <a:pos x="43" y="36"/>
                </a:cxn>
                <a:cxn ang="0">
                  <a:pos x="46" y="30"/>
                </a:cxn>
                <a:cxn ang="0">
                  <a:pos x="49" y="24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3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6" y="45"/>
                </a:cxn>
                <a:cxn ang="0">
                  <a:pos x="22" y="45"/>
                </a:cxn>
                <a:cxn ang="0">
                  <a:pos x="28" y="45"/>
                </a:cxn>
              </a:cxnLst>
              <a:rect l="0" t="0" r="r" b="b"/>
              <a:pathLst>
                <a:path w="49" h="45">
                  <a:moveTo>
                    <a:pt x="28" y="45"/>
                  </a:moveTo>
                  <a:lnTo>
                    <a:pt x="34" y="45"/>
                  </a:lnTo>
                  <a:lnTo>
                    <a:pt x="40" y="42"/>
                  </a:lnTo>
                  <a:lnTo>
                    <a:pt x="43" y="36"/>
                  </a:lnTo>
                  <a:lnTo>
                    <a:pt x="46" y="30"/>
                  </a:lnTo>
                  <a:lnTo>
                    <a:pt x="49" y="24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6" y="45"/>
                  </a:lnTo>
                  <a:lnTo>
                    <a:pt x="22" y="45"/>
                  </a:lnTo>
                  <a:lnTo>
                    <a:pt x="28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3" name="Rectangle 127"/>
            <p:cNvSpPr>
              <a:spLocks noChangeArrowheads="1"/>
            </p:cNvSpPr>
            <p:nvPr/>
          </p:nvSpPr>
          <p:spPr bwMode="auto">
            <a:xfrm>
              <a:off x="2765" y="1537"/>
              <a:ext cx="9" cy="15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4" name="Rectangle 128"/>
            <p:cNvSpPr>
              <a:spLocks noChangeArrowheads="1"/>
            </p:cNvSpPr>
            <p:nvPr/>
          </p:nvSpPr>
          <p:spPr bwMode="auto">
            <a:xfrm>
              <a:off x="2750" y="1535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5" name="Freeform 129"/>
            <p:cNvSpPr>
              <a:spLocks/>
            </p:cNvSpPr>
            <p:nvPr/>
          </p:nvSpPr>
          <p:spPr bwMode="auto">
            <a:xfrm>
              <a:off x="2748" y="1673"/>
              <a:ext cx="43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5" h="49">
                  <a:moveTo>
                    <a:pt x="27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6" name="Freeform 130"/>
            <p:cNvSpPr>
              <a:spLocks/>
            </p:cNvSpPr>
            <p:nvPr/>
          </p:nvSpPr>
          <p:spPr bwMode="auto">
            <a:xfrm>
              <a:off x="2748" y="1673"/>
              <a:ext cx="43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5" h="49">
                  <a:moveTo>
                    <a:pt x="27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7" name="Rectangle 131"/>
            <p:cNvSpPr>
              <a:spLocks noChangeArrowheads="1"/>
            </p:cNvSpPr>
            <p:nvPr/>
          </p:nvSpPr>
          <p:spPr bwMode="auto">
            <a:xfrm>
              <a:off x="2803" y="1603"/>
              <a:ext cx="7" cy="13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8" name="Rectangle 132"/>
            <p:cNvSpPr>
              <a:spLocks noChangeArrowheads="1"/>
            </p:cNvSpPr>
            <p:nvPr/>
          </p:nvSpPr>
          <p:spPr bwMode="auto">
            <a:xfrm>
              <a:off x="2785" y="160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89" name="Freeform 133"/>
            <p:cNvSpPr>
              <a:spLocks/>
            </p:cNvSpPr>
            <p:nvPr/>
          </p:nvSpPr>
          <p:spPr bwMode="auto">
            <a:xfrm>
              <a:off x="2782" y="1716"/>
              <a:ext cx="48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0" name="Freeform 134"/>
            <p:cNvSpPr>
              <a:spLocks/>
            </p:cNvSpPr>
            <p:nvPr/>
          </p:nvSpPr>
          <p:spPr bwMode="auto">
            <a:xfrm>
              <a:off x="2782" y="1716"/>
              <a:ext cx="48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1" name="Rectangle 135"/>
            <p:cNvSpPr>
              <a:spLocks noChangeArrowheads="1"/>
            </p:cNvSpPr>
            <p:nvPr/>
          </p:nvSpPr>
          <p:spPr bwMode="auto">
            <a:xfrm>
              <a:off x="2839" y="1779"/>
              <a:ext cx="6" cy="13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2" name="Rectangle 136"/>
            <p:cNvSpPr>
              <a:spLocks noChangeArrowheads="1"/>
            </p:cNvSpPr>
            <p:nvPr/>
          </p:nvSpPr>
          <p:spPr bwMode="auto">
            <a:xfrm>
              <a:off x="2821" y="1776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3" name="Freeform 137"/>
            <p:cNvSpPr>
              <a:spLocks/>
            </p:cNvSpPr>
            <p:nvPr/>
          </p:nvSpPr>
          <p:spPr bwMode="auto">
            <a:xfrm>
              <a:off x="2821" y="1892"/>
              <a:ext cx="44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37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37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4" name="Freeform 138"/>
            <p:cNvSpPr>
              <a:spLocks/>
            </p:cNvSpPr>
            <p:nvPr/>
          </p:nvSpPr>
          <p:spPr bwMode="auto">
            <a:xfrm>
              <a:off x="2821" y="1892"/>
              <a:ext cx="44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37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0" y="3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37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37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0" y="3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37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5" name="Rectangle 139"/>
            <p:cNvSpPr>
              <a:spLocks noChangeArrowheads="1"/>
            </p:cNvSpPr>
            <p:nvPr/>
          </p:nvSpPr>
          <p:spPr bwMode="auto">
            <a:xfrm>
              <a:off x="2882" y="2175"/>
              <a:ext cx="7" cy="130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6" name="Rectangle 140"/>
            <p:cNvSpPr>
              <a:spLocks noChangeArrowheads="1"/>
            </p:cNvSpPr>
            <p:nvPr/>
          </p:nvSpPr>
          <p:spPr bwMode="auto">
            <a:xfrm>
              <a:off x="2865" y="2172"/>
              <a:ext cx="42" cy="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7" name="Freeform 141"/>
            <p:cNvSpPr>
              <a:spLocks/>
            </p:cNvSpPr>
            <p:nvPr/>
          </p:nvSpPr>
          <p:spPr bwMode="auto">
            <a:xfrm>
              <a:off x="2862" y="2289"/>
              <a:ext cx="48" cy="36"/>
            </a:xfrm>
            <a:custGeom>
              <a:avLst/>
              <a:gdLst/>
              <a:ahLst/>
              <a:cxnLst>
                <a:cxn ang="0">
                  <a:pos x="28" y="45"/>
                </a:cxn>
                <a:cxn ang="0">
                  <a:pos x="34" y="45"/>
                </a:cxn>
                <a:cxn ang="0">
                  <a:pos x="40" y="42"/>
                </a:cxn>
                <a:cxn ang="0">
                  <a:pos x="43" y="36"/>
                </a:cxn>
                <a:cxn ang="0">
                  <a:pos x="46" y="30"/>
                </a:cxn>
                <a:cxn ang="0">
                  <a:pos x="49" y="24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3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8" y="45"/>
                </a:cxn>
              </a:cxnLst>
              <a:rect l="0" t="0" r="r" b="b"/>
              <a:pathLst>
                <a:path w="49" h="45">
                  <a:moveTo>
                    <a:pt x="28" y="45"/>
                  </a:moveTo>
                  <a:lnTo>
                    <a:pt x="34" y="45"/>
                  </a:lnTo>
                  <a:lnTo>
                    <a:pt x="40" y="42"/>
                  </a:lnTo>
                  <a:lnTo>
                    <a:pt x="43" y="36"/>
                  </a:lnTo>
                  <a:lnTo>
                    <a:pt x="46" y="30"/>
                  </a:lnTo>
                  <a:lnTo>
                    <a:pt x="49" y="24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8" y="45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8" name="Freeform 142"/>
            <p:cNvSpPr>
              <a:spLocks/>
            </p:cNvSpPr>
            <p:nvPr/>
          </p:nvSpPr>
          <p:spPr bwMode="auto">
            <a:xfrm>
              <a:off x="2862" y="2289"/>
              <a:ext cx="48" cy="36"/>
            </a:xfrm>
            <a:custGeom>
              <a:avLst/>
              <a:gdLst/>
              <a:ahLst/>
              <a:cxnLst>
                <a:cxn ang="0">
                  <a:pos x="28" y="45"/>
                </a:cxn>
                <a:cxn ang="0">
                  <a:pos x="34" y="45"/>
                </a:cxn>
                <a:cxn ang="0">
                  <a:pos x="40" y="42"/>
                </a:cxn>
                <a:cxn ang="0">
                  <a:pos x="43" y="36"/>
                </a:cxn>
                <a:cxn ang="0">
                  <a:pos x="46" y="30"/>
                </a:cxn>
                <a:cxn ang="0">
                  <a:pos x="49" y="24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3"/>
                </a:cxn>
                <a:cxn ang="0">
                  <a:pos x="34" y="0"/>
                </a:cxn>
                <a:cxn ang="0">
                  <a:pos x="28" y="0"/>
                </a:cxn>
                <a:cxn ang="0">
                  <a:pos x="21" y="0"/>
                </a:cxn>
                <a:cxn ang="0">
                  <a:pos x="15" y="0"/>
                </a:cxn>
                <a:cxn ang="0">
                  <a:pos x="9" y="3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4"/>
                </a:cxn>
                <a:cxn ang="0">
                  <a:pos x="3" y="30"/>
                </a:cxn>
                <a:cxn ang="0">
                  <a:pos x="6" y="36"/>
                </a:cxn>
                <a:cxn ang="0">
                  <a:pos x="9" y="42"/>
                </a:cxn>
                <a:cxn ang="0">
                  <a:pos x="15" y="45"/>
                </a:cxn>
                <a:cxn ang="0">
                  <a:pos x="21" y="45"/>
                </a:cxn>
                <a:cxn ang="0">
                  <a:pos x="28" y="45"/>
                </a:cxn>
              </a:cxnLst>
              <a:rect l="0" t="0" r="r" b="b"/>
              <a:pathLst>
                <a:path w="49" h="45">
                  <a:moveTo>
                    <a:pt x="28" y="45"/>
                  </a:moveTo>
                  <a:lnTo>
                    <a:pt x="34" y="45"/>
                  </a:lnTo>
                  <a:lnTo>
                    <a:pt x="40" y="42"/>
                  </a:lnTo>
                  <a:lnTo>
                    <a:pt x="43" y="36"/>
                  </a:lnTo>
                  <a:lnTo>
                    <a:pt x="46" y="30"/>
                  </a:lnTo>
                  <a:lnTo>
                    <a:pt x="49" y="24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3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0"/>
                  </a:lnTo>
                  <a:lnTo>
                    <a:pt x="15" y="0"/>
                  </a:lnTo>
                  <a:lnTo>
                    <a:pt x="9" y="3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3" y="30"/>
                  </a:lnTo>
                  <a:lnTo>
                    <a:pt x="6" y="36"/>
                  </a:lnTo>
                  <a:lnTo>
                    <a:pt x="9" y="42"/>
                  </a:lnTo>
                  <a:lnTo>
                    <a:pt x="15" y="45"/>
                  </a:lnTo>
                  <a:lnTo>
                    <a:pt x="21" y="45"/>
                  </a:lnTo>
                  <a:lnTo>
                    <a:pt x="28" y="45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399" name="Rectangle 143"/>
            <p:cNvSpPr>
              <a:spLocks noChangeArrowheads="1"/>
            </p:cNvSpPr>
            <p:nvPr/>
          </p:nvSpPr>
          <p:spPr bwMode="auto">
            <a:xfrm>
              <a:off x="2986" y="2086"/>
              <a:ext cx="6" cy="132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0" name="Rectangle 144"/>
            <p:cNvSpPr>
              <a:spLocks noChangeArrowheads="1"/>
            </p:cNvSpPr>
            <p:nvPr/>
          </p:nvSpPr>
          <p:spPr bwMode="auto">
            <a:xfrm>
              <a:off x="2968" y="2084"/>
              <a:ext cx="41" cy="7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1" name="Freeform 145"/>
            <p:cNvSpPr>
              <a:spLocks/>
            </p:cNvSpPr>
            <p:nvPr/>
          </p:nvSpPr>
          <p:spPr bwMode="auto">
            <a:xfrm>
              <a:off x="2965" y="2199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7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7" y="39"/>
                </a:cxn>
                <a:cxn ang="0">
                  <a:pos x="10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7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0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2" name="Freeform 146"/>
            <p:cNvSpPr>
              <a:spLocks/>
            </p:cNvSpPr>
            <p:nvPr/>
          </p:nvSpPr>
          <p:spPr bwMode="auto">
            <a:xfrm>
              <a:off x="2965" y="2199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10" y="6"/>
                </a:cxn>
                <a:cxn ang="0">
                  <a:pos x="7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7" y="39"/>
                </a:cxn>
                <a:cxn ang="0">
                  <a:pos x="10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10" y="6"/>
                  </a:lnTo>
                  <a:lnTo>
                    <a:pt x="7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7" y="39"/>
                  </a:lnTo>
                  <a:lnTo>
                    <a:pt x="10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3" name="Rectangle 147"/>
            <p:cNvSpPr>
              <a:spLocks noChangeArrowheads="1"/>
            </p:cNvSpPr>
            <p:nvPr/>
          </p:nvSpPr>
          <p:spPr bwMode="auto">
            <a:xfrm>
              <a:off x="3030" y="2218"/>
              <a:ext cx="6" cy="13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4" name="Rectangle 148"/>
            <p:cNvSpPr>
              <a:spLocks noChangeArrowheads="1"/>
            </p:cNvSpPr>
            <p:nvPr/>
          </p:nvSpPr>
          <p:spPr bwMode="auto">
            <a:xfrm>
              <a:off x="3012" y="2215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5" name="Freeform 149"/>
            <p:cNvSpPr>
              <a:spLocks/>
            </p:cNvSpPr>
            <p:nvPr/>
          </p:nvSpPr>
          <p:spPr bwMode="auto">
            <a:xfrm>
              <a:off x="3009" y="2332"/>
              <a:ext cx="48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6" name="Freeform 150"/>
            <p:cNvSpPr>
              <a:spLocks/>
            </p:cNvSpPr>
            <p:nvPr/>
          </p:nvSpPr>
          <p:spPr bwMode="auto">
            <a:xfrm>
              <a:off x="3009" y="2332"/>
              <a:ext cx="48" cy="38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7" name="Rectangle 151"/>
            <p:cNvSpPr>
              <a:spLocks noChangeArrowheads="1"/>
            </p:cNvSpPr>
            <p:nvPr/>
          </p:nvSpPr>
          <p:spPr bwMode="auto">
            <a:xfrm>
              <a:off x="3130" y="2262"/>
              <a:ext cx="10" cy="132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8" name="Rectangle 152"/>
            <p:cNvSpPr>
              <a:spLocks noChangeArrowheads="1"/>
            </p:cNvSpPr>
            <p:nvPr/>
          </p:nvSpPr>
          <p:spPr bwMode="auto">
            <a:xfrm>
              <a:off x="3115" y="2260"/>
              <a:ext cx="42" cy="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09" name="Freeform 153"/>
            <p:cNvSpPr>
              <a:spLocks/>
            </p:cNvSpPr>
            <p:nvPr/>
          </p:nvSpPr>
          <p:spPr bwMode="auto">
            <a:xfrm>
              <a:off x="3112" y="2375"/>
              <a:ext cx="45" cy="39"/>
            </a:xfrm>
            <a:custGeom>
              <a:avLst/>
              <a:gdLst/>
              <a:ahLst/>
              <a:cxnLst>
                <a:cxn ang="0">
                  <a:pos x="25" y="49"/>
                </a:cxn>
                <a:cxn ang="0">
                  <a:pos x="31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1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5" y="49"/>
                </a:cxn>
              </a:cxnLst>
              <a:rect l="0" t="0" r="r" b="b"/>
              <a:pathLst>
                <a:path w="46" h="49">
                  <a:moveTo>
                    <a:pt x="25" y="49"/>
                  </a:moveTo>
                  <a:lnTo>
                    <a:pt x="31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1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5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0" name="Freeform 154"/>
            <p:cNvSpPr>
              <a:spLocks/>
            </p:cNvSpPr>
            <p:nvPr/>
          </p:nvSpPr>
          <p:spPr bwMode="auto">
            <a:xfrm>
              <a:off x="3112" y="2375"/>
              <a:ext cx="45" cy="39"/>
            </a:xfrm>
            <a:custGeom>
              <a:avLst/>
              <a:gdLst/>
              <a:ahLst/>
              <a:cxnLst>
                <a:cxn ang="0">
                  <a:pos x="25" y="49"/>
                </a:cxn>
                <a:cxn ang="0">
                  <a:pos x="31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1" y="3"/>
                </a:cxn>
                <a:cxn ang="0">
                  <a:pos x="25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5" y="49"/>
                </a:cxn>
              </a:cxnLst>
              <a:rect l="0" t="0" r="r" b="b"/>
              <a:pathLst>
                <a:path w="46" h="49">
                  <a:moveTo>
                    <a:pt x="25" y="49"/>
                  </a:moveTo>
                  <a:lnTo>
                    <a:pt x="31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1" y="3"/>
                  </a:lnTo>
                  <a:lnTo>
                    <a:pt x="25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5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1" name="Rectangle 155"/>
            <p:cNvSpPr>
              <a:spLocks noChangeArrowheads="1"/>
            </p:cNvSpPr>
            <p:nvPr/>
          </p:nvSpPr>
          <p:spPr bwMode="auto">
            <a:xfrm>
              <a:off x="3277" y="2438"/>
              <a:ext cx="6" cy="133"/>
            </a:xfrm>
            <a:prstGeom prst="rect">
              <a:avLst/>
            </a:prstGeom>
            <a:noFill/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2" name="Rectangle 156"/>
            <p:cNvSpPr>
              <a:spLocks noChangeArrowheads="1"/>
            </p:cNvSpPr>
            <p:nvPr/>
          </p:nvSpPr>
          <p:spPr bwMode="auto">
            <a:xfrm>
              <a:off x="3260" y="2436"/>
              <a:ext cx="42" cy="5"/>
            </a:xfrm>
            <a:prstGeom prst="rect">
              <a:avLst/>
            </a:prstGeom>
            <a:noFill/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3" name="Freeform 157"/>
            <p:cNvSpPr>
              <a:spLocks/>
            </p:cNvSpPr>
            <p:nvPr/>
          </p:nvSpPr>
          <p:spPr bwMode="auto">
            <a:xfrm>
              <a:off x="3257" y="2551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4" name="Freeform 158"/>
            <p:cNvSpPr>
              <a:spLocks/>
            </p:cNvSpPr>
            <p:nvPr/>
          </p:nvSpPr>
          <p:spPr bwMode="auto">
            <a:xfrm>
              <a:off x="3257" y="2551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7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37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7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37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5" name="Rectangle 159"/>
            <p:cNvSpPr>
              <a:spLocks noChangeArrowheads="1"/>
            </p:cNvSpPr>
            <p:nvPr/>
          </p:nvSpPr>
          <p:spPr bwMode="auto">
            <a:xfrm>
              <a:off x="3425" y="2791"/>
              <a:ext cx="6" cy="86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6" name="Rectangle 160"/>
            <p:cNvSpPr>
              <a:spLocks noChangeArrowheads="1"/>
            </p:cNvSpPr>
            <p:nvPr/>
          </p:nvSpPr>
          <p:spPr bwMode="auto">
            <a:xfrm>
              <a:off x="3407" y="2788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7" name="Freeform 161"/>
            <p:cNvSpPr>
              <a:spLocks/>
            </p:cNvSpPr>
            <p:nvPr/>
          </p:nvSpPr>
          <p:spPr bwMode="auto">
            <a:xfrm>
              <a:off x="3404" y="2859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8" name="Freeform 162"/>
            <p:cNvSpPr>
              <a:spLocks/>
            </p:cNvSpPr>
            <p:nvPr/>
          </p:nvSpPr>
          <p:spPr bwMode="auto">
            <a:xfrm>
              <a:off x="3404" y="2859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3"/>
                </a:cxn>
                <a:cxn ang="0">
                  <a:pos x="3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3"/>
                  </a:lnTo>
                  <a:lnTo>
                    <a:pt x="3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19" name="Rectangle 163"/>
            <p:cNvSpPr>
              <a:spLocks noChangeArrowheads="1"/>
            </p:cNvSpPr>
            <p:nvPr/>
          </p:nvSpPr>
          <p:spPr bwMode="auto">
            <a:xfrm>
              <a:off x="3569" y="3011"/>
              <a:ext cx="6" cy="42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0" name="Rectangle 164"/>
            <p:cNvSpPr>
              <a:spLocks noChangeArrowheads="1"/>
            </p:cNvSpPr>
            <p:nvPr/>
          </p:nvSpPr>
          <p:spPr bwMode="auto">
            <a:xfrm>
              <a:off x="3552" y="3009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1" name="Freeform 165"/>
            <p:cNvSpPr>
              <a:spLocks/>
            </p:cNvSpPr>
            <p:nvPr/>
          </p:nvSpPr>
          <p:spPr bwMode="auto">
            <a:xfrm>
              <a:off x="3549" y="303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2" name="Freeform 166"/>
            <p:cNvSpPr>
              <a:spLocks/>
            </p:cNvSpPr>
            <p:nvPr/>
          </p:nvSpPr>
          <p:spPr bwMode="auto">
            <a:xfrm>
              <a:off x="3549" y="303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3" name="Rectangle 167"/>
            <p:cNvSpPr>
              <a:spLocks noChangeArrowheads="1"/>
            </p:cNvSpPr>
            <p:nvPr/>
          </p:nvSpPr>
          <p:spPr bwMode="auto">
            <a:xfrm>
              <a:off x="3717" y="3032"/>
              <a:ext cx="6" cy="44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4" name="Rectangle 168"/>
            <p:cNvSpPr>
              <a:spLocks noChangeArrowheads="1"/>
            </p:cNvSpPr>
            <p:nvPr/>
          </p:nvSpPr>
          <p:spPr bwMode="auto">
            <a:xfrm>
              <a:off x="3698" y="303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5" name="Freeform 169"/>
            <p:cNvSpPr>
              <a:spLocks/>
            </p:cNvSpPr>
            <p:nvPr/>
          </p:nvSpPr>
          <p:spPr bwMode="auto">
            <a:xfrm>
              <a:off x="3696" y="3056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40" y="7"/>
                </a:cxn>
                <a:cxn ang="0">
                  <a:pos x="34" y="4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4" y="4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2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6" name="Freeform 170"/>
            <p:cNvSpPr>
              <a:spLocks/>
            </p:cNvSpPr>
            <p:nvPr/>
          </p:nvSpPr>
          <p:spPr bwMode="auto">
            <a:xfrm>
              <a:off x="3696" y="3056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9" y="28"/>
                </a:cxn>
                <a:cxn ang="0">
                  <a:pos x="49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40" y="7"/>
                </a:cxn>
                <a:cxn ang="0">
                  <a:pos x="34" y="4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6" y="10"/>
                </a:cxn>
                <a:cxn ang="0">
                  <a:pos x="3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9" y="28"/>
                  </a:lnTo>
                  <a:lnTo>
                    <a:pt x="49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40" y="7"/>
                  </a:lnTo>
                  <a:lnTo>
                    <a:pt x="34" y="4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5" y="4"/>
                  </a:lnTo>
                  <a:lnTo>
                    <a:pt x="9" y="7"/>
                  </a:lnTo>
                  <a:lnTo>
                    <a:pt x="6" y="10"/>
                  </a:lnTo>
                  <a:lnTo>
                    <a:pt x="3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2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7" name="Rectangle 171"/>
            <p:cNvSpPr>
              <a:spLocks noChangeArrowheads="1"/>
            </p:cNvSpPr>
            <p:nvPr/>
          </p:nvSpPr>
          <p:spPr bwMode="auto">
            <a:xfrm>
              <a:off x="3860" y="3011"/>
              <a:ext cx="6" cy="6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8" name="Rectangle 172"/>
            <p:cNvSpPr>
              <a:spLocks noChangeArrowheads="1"/>
            </p:cNvSpPr>
            <p:nvPr/>
          </p:nvSpPr>
          <p:spPr bwMode="auto">
            <a:xfrm>
              <a:off x="3843" y="3009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29" name="Freeform 173"/>
            <p:cNvSpPr>
              <a:spLocks/>
            </p:cNvSpPr>
            <p:nvPr/>
          </p:nvSpPr>
          <p:spPr bwMode="auto">
            <a:xfrm>
              <a:off x="3843" y="3056"/>
              <a:ext cx="45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37" y="7"/>
                </a:cxn>
                <a:cxn ang="0">
                  <a:pos x="30" y="4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3" y="10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6" h="49">
                  <a:moveTo>
                    <a:pt x="24" y="49"/>
                  </a:moveTo>
                  <a:lnTo>
                    <a:pt x="30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37" y="7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18" y="49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0" name="Freeform 174"/>
            <p:cNvSpPr>
              <a:spLocks/>
            </p:cNvSpPr>
            <p:nvPr/>
          </p:nvSpPr>
          <p:spPr bwMode="auto">
            <a:xfrm>
              <a:off x="3843" y="3056"/>
              <a:ext cx="45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7" y="43"/>
                </a:cxn>
                <a:cxn ang="0">
                  <a:pos x="43" y="40"/>
                </a:cxn>
                <a:cxn ang="0">
                  <a:pos x="46" y="34"/>
                </a:cxn>
                <a:cxn ang="0">
                  <a:pos x="46" y="28"/>
                </a:cxn>
                <a:cxn ang="0">
                  <a:pos x="46" y="22"/>
                </a:cxn>
                <a:cxn ang="0">
                  <a:pos x="46" y="16"/>
                </a:cxn>
                <a:cxn ang="0">
                  <a:pos x="43" y="10"/>
                </a:cxn>
                <a:cxn ang="0">
                  <a:pos x="37" y="7"/>
                </a:cxn>
                <a:cxn ang="0">
                  <a:pos x="30" y="4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5" y="4"/>
                </a:cxn>
                <a:cxn ang="0">
                  <a:pos x="9" y="7"/>
                </a:cxn>
                <a:cxn ang="0">
                  <a:pos x="3" y="10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6" h="49">
                  <a:moveTo>
                    <a:pt x="24" y="49"/>
                  </a:moveTo>
                  <a:lnTo>
                    <a:pt x="30" y="46"/>
                  </a:lnTo>
                  <a:lnTo>
                    <a:pt x="37" y="43"/>
                  </a:lnTo>
                  <a:lnTo>
                    <a:pt x="43" y="40"/>
                  </a:lnTo>
                  <a:lnTo>
                    <a:pt x="46" y="34"/>
                  </a:lnTo>
                  <a:lnTo>
                    <a:pt x="46" y="28"/>
                  </a:lnTo>
                  <a:lnTo>
                    <a:pt x="46" y="22"/>
                  </a:lnTo>
                  <a:lnTo>
                    <a:pt x="46" y="16"/>
                  </a:lnTo>
                  <a:lnTo>
                    <a:pt x="43" y="10"/>
                  </a:lnTo>
                  <a:lnTo>
                    <a:pt x="37" y="7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5" y="4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18" y="49"/>
                  </a:lnTo>
                  <a:lnTo>
                    <a:pt x="24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1" name="Rectangle 175"/>
            <p:cNvSpPr>
              <a:spLocks noChangeArrowheads="1"/>
            </p:cNvSpPr>
            <p:nvPr/>
          </p:nvSpPr>
          <p:spPr bwMode="auto">
            <a:xfrm>
              <a:off x="4008" y="3011"/>
              <a:ext cx="6" cy="42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2" name="Rectangle 176"/>
            <p:cNvSpPr>
              <a:spLocks noChangeArrowheads="1"/>
            </p:cNvSpPr>
            <p:nvPr/>
          </p:nvSpPr>
          <p:spPr bwMode="auto">
            <a:xfrm>
              <a:off x="3990" y="3009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3" name="Freeform 177"/>
            <p:cNvSpPr>
              <a:spLocks/>
            </p:cNvSpPr>
            <p:nvPr/>
          </p:nvSpPr>
          <p:spPr bwMode="auto">
            <a:xfrm>
              <a:off x="3988" y="3035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4" name="Freeform 178"/>
            <p:cNvSpPr>
              <a:spLocks/>
            </p:cNvSpPr>
            <p:nvPr/>
          </p:nvSpPr>
          <p:spPr bwMode="auto">
            <a:xfrm>
              <a:off x="3988" y="3035"/>
              <a:ext cx="46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4"/>
                </a:cxn>
                <a:cxn ang="0">
                  <a:pos x="6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4"/>
                  </a:lnTo>
                  <a:lnTo>
                    <a:pt x="6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5" name="Rectangle 179"/>
            <p:cNvSpPr>
              <a:spLocks noChangeArrowheads="1"/>
            </p:cNvSpPr>
            <p:nvPr/>
          </p:nvSpPr>
          <p:spPr bwMode="auto">
            <a:xfrm>
              <a:off x="4155" y="3011"/>
              <a:ext cx="6" cy="42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6" name="Rectangle 180"/>
            <p:cNvSpPr>
              <a:spLocks noChangeArrowheads="1"/>
            </p:cNvSpPr>
            <p:nvPr/>
          </p:nvSpPr>
          <p:spPr bwMode="auto">
            <a:xfrm>
              <a:off x="4138" y="3009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7" name="Freeform 181"/>
            <p:cNvSpPr>
              <a:spLocks/>
            </p:cNvSpPr>
            <p:nvPr/>
          </p:nvSpPr>
          <p:spPr bwMode="auto">
            <a:xfrm>
              <a:off x="4135" y="3035"/>
              <a:ext cx="44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5" y="27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5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8" name="Freeform 182"/>
            <p:cNvSpPr>
              <a:spLocks/>
            </p:cNvSpPr>
            <p:nvPr/>
          </p:nvSpPr>
          <p:spPr bwMode="auto">
            <a:xfrm>
              <a:off x="4135" y="3035"/>
              <a:ext cx="44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5" y="27"/>
                </a:cxn>
                <a:cxn ang="0">
                  <a:pos x="45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6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3" y="9"/>
                </a:cxn>
                <a:cxn ang="0">
                  <a:pos x="0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5" h="49">
                  <a:moveTo>
                    <a:pt x="27" y="49"/>
                  </a:moveTo>
                  <a:lnTo>
                    <a:pt x="33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5" y="27"/>
                  </a:lnTo>
                  <a:lnTo>
                    <a:pt x="45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6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3" y="9"/>
                  </a:lnTo>
                  <a:lnTo>
                    <a:pt x="0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39" name="Rectangle 183"/>
            <p:cNvSpPr>
              <a:spLocks noChangeArrowheads="1"/>
            </p:cNvSpPr>
            <p:nvPr/>
          </p:nvSpPr>
          <p:spPr bwMode="auto">
            <a:xfrm>
              <a:off x="4300" y="3022"/>
              <a:ext cx="6" cy="2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0" name="Rectangle 184"/>
            <p:cNvSpPr>
              <a:spLocks noChangeArrowheads="1"/>
            </p:cNvSpPr>
            <p:nvPr/>
          </p:nvSpPr>
          <p:spPr bwMode="auto">
            <a:xfrm>
              <a:off x="4282" y="3020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1" name="Freeform 185"/>
            <p:cNvSpPr>
              <a:spLocks/>
            </p:cNvSpPr>
            <p:nvPr/>
          </p:nvSpPr>
          <p:spPr bwMode="auto">
            <a:xfrm>
              <a:off x="4279" y="3025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2" name="Freeform 186"/>
            <p:cNvSpPr>
              <a:spLocks/>
            </p:cNvSpPr>
            <p:nvPr/>
          </p:nvSpPr>
          <p:spPr bwMode="auto">
            <a:xfrm>
              <a:off x="4279" y="3025"/>
              <a:ext cx="47" cy="39"/>
            </a:xfrm>
            <a:custGeom>
              <a:avLst/>
              <a:gdLst/>
              <a:ahLst/>
              <a:cxnLst>
                <a:cxn ang="0">
                  <a:pos x="28" y="49"/>
                </a:cxn>
                <a:cxn ang="0">
                  <a:pos x="34" y="46"/>
                </a:cxn>
                <a:cxn ang="0">
                  <a:pos x="40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40" y="6"/>
                </a:cxn>
                <a:cxn ang="0">
                  <a:pos x="34" y="3"/>
                </a:cxn>
                <a:cxn ang="0">
                  <a:pos x="28" y="0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6" y="46"/>
                </a:cxn>
                <a:cxn ang="0">
                  <a:pos x="22" y="49"/>
                </a:cxn>
                <a:cxn ang="0">
                  <a:pos x="28" y="49"/>
                </a:cxn>
              </a:cxnLst>
              <a:rect l="0" t="0" r="r" b="b"/>
              <a:pathLst>
                <a:path w="49" h="49">
                  <a:moveTo>
                    <a:pt x="28" y="49"/>
                  </a:moveTo>
                  <a:lnTo>
                    <a:pt x="34" y="46"/>
                  </a:lnTo>
                  <a:lnTo>
                    <a:pt x="40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40" y="6"/>
                  </a:lnTo>
                  <a:lnTo>
                    <a:pt x="34" y="3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6" y="46"/>
                  </a:lnTo>
                  <a:lnTo>
                    <a:pt x="22" y="49"/>
                  </a:lnTo>
                  <a:lnTo>
                    <a:pt x="28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3" name="Rectangle 187"/>
            <p:cNvSpPr>
              <a:spLocks noChangeArrowheads="1"/>
            </p:cNvSpPr>
            <p:nvPr/>
          </p:nvSpPr>
          <p:spPr bwMode="auto">
            <a:xfrm>
              <a:off x="4447" y="3022"/>
              <a:ext cx="5" cy="2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4" name="Rectangle 188"/>
            <p:cNvSpPr>
              <a:spLocks noChangeArrowheads="1"/>
            </p:cNvSpPr>
            <p:nvPr/>
          </p:nvSpPr>
          <p:spPr bwMode="auto">
            <a:xfrm>
              <a:off x="4429" y="3020"/>
              <a:ext cx="42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5" name="Freeform 189"/>
            <p:cNvSpPr>
              <a:spLocks/>
            </p:cNvSpPr>
            <p:nvPr/>
          </p:nvSpPr>
          <p:spPr bwMode="auto">
            <a:xfrm>
              <a:off x="4426" y="3025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4" y="46"/>
                </a:cxn>
                <a:cxn ang="0">
                  <a:pos x="37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4" y="46"/>
                  </a:lnTo>
                  <a:lnTo>
                    <a:pt x="37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6" name="Freeform 190"/>
            <p:cNvSpPr>
              <a:spLocks/>
            </p:cNvSpPr>
            <p:nvPr/>
          </p:nvSpPr>
          <p:spPr bwMode="auto">
            <a:xfrm>
              <a:off x="4426" y="3025"/>
              <a:ext cx="48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4" y="46"/>
                </a:cxn>
                <a:cxn ang="0">
                  <a:pos x="37" y="43"/>
                </a:cxn>
                <a:cxn ang="0">
                  <a:pos x="43" y="39"/>
                </a:cxn>
                <a:cxn ang="0">
                  <a:pos x="46" y="33"/>
                </a:cxn>
                <a:cxn ang="0">
                  <a:pos x="49" y="27"/>
                </a:cxn>
                <a:cxn ang="0">
                  <a:pos x="49" y="21"/>
                </a:cxn>
                <a:cxn ang="0">
                  <a:pos x="46" y="15"/>
                </a:cxn>
                <a:cxn ang="0">
                  <a:pos x="43" y="9"/>
                </a:cxn>
                <a:cxn ang="0">
                  <a:pos x="37" y="6"/>
                </a:cxn>
                <a:cxn ang="0">
                  <a:pos x="34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9" h="49">
                  <a:moveTo>
                    <a:pt x="27" y="49"/>
                  </a:moveTo>
                  <a:lnTo>
                    <a:pt x="34" y="46"/>
                  </a:lnTo>
                  <a:lnTo>
                    <a:pt x="37" y="43"/>
                  </a:lnTo>
                  <a:lnTo>
                    <a:pt x="43" y="39"/>
                  </a:lnTo>
                  <a:lnTo>
                    <a:pt x="46" y="33"/>
                  </a:lnTo>
                  <a:lnTo>
                    <a:pt x="49" y="27"/>
                  </a:lnTo>
                  <a:lnTo>
                    <a:pt x="49" y="21"/>
                  </a:lnTo>
                  <a:lnTo>
                    <a:pt x="46" y="15"/>
                  </a:lnTo>
                  <a:lnTo>
                    <a:pt x="43" y="9"/>
                  </a:lnTo>
                  <a:lnTo>
                    <a:pt x="37" y="6"/>
                  </a:lnTo>
                  <a:lnTo>
                    <a:pt x="34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7" name="Rectangle 191"/>
            <p:cNvSpPr>
              <a:spLocks noChangeArrowheads="1"/>
            </p:cNvSpPr>
            <p:nvPr/>
          </p:nvSpPr>
          <p:spPr bwMode="auto">
            <a:xfrm>
              <a:off x="4591" y="3053"/>
              <a:ext cx="6" cy="2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8" name="Rectangle 192"/>
            <p:cNvSpPr>
              <a:spLocks noChangeArrowheads="1"/>
            </p:cNvSpPr>
            <p:nvPr/>
          </p:nvSpPr>
          <p:spPr bwMode="auto">
            <a:xfrm>
              <a:off x="4574" y="3051"/>
              <a:ext cx="40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49" name="Freeform 193"/>
            <p:cNvSpPr>
              <a:spLocks/>
            </p:cNvSpPr>
            <p:nvPr/>
          </p:nvSpPr>
          <p:spPr bwMode="auto">
            <a:xfrm>
              <a:off x="4574" y="3056"/>
              <a:ext cx="43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10"/>
                </a:cxn>
                <a:cxn ang="0">
                  <a:pos x="36" y="7"/>
                </a:cxn>
                <a:cxn ang="0">
                  <a:pos x="30" y="4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4"/>
                </a:cxn>
                <a:cxn ang="0">
                  <a:pos x="9" y="7"/>
                </a:cxn>
                <a:cxn ang="0">
                  <a:pos x="3" y="10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6" y="7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0" name="Freeform 194"/>
            <p:cNvSpPr>
              <a:spLocks/>
            </p:cNvSpPr>
            <p:nvPr/>
          </p:nvSpPr>
          <p:spPr bwMode="auto">
            <a:xfrm>
              <a:off x="4574" y="3056"/>
              <a:ext cx="43" cy="39"/>
            </a:xfrm>
            <a:custGeom>
              <a:avLst/>
              <a:gdLst/>
              <a:ahLst/>
              <a:cxnLst>
                <a:cxn ang="0">
                  <a:pos x="24" y="49"/>
                </a:cxn>
                <a:cxn ang="0">
                  <a:pos x="30" y="46"/>
                </a:cxn>
                <a:cxn ang="0">
                  <a:pos x="36" y="43"/>
                </a:cxn>
                <a:cxn ang="0">
                  <a:pos x="42" y="40"/>
                </a:cxn>
                <a:cxn ang="0">
                  <a:pos x="45" y="34"/>
                </a:cxn>
                <a:cxn ang="0">
                  <a:pos x="45" y="28"/>
                </a:cxn>
                <a:cxn ang="0">
                  <a:pos x="45" y="22"/>
                </a:cxn>
                <a:cxn ang="0">
                  <a:pos x="45" y="16"/>
                </a:cxn>
                <a:cxn ang="0">
                  <a:pos x="42" y="10"/>
                </a:cxn>
                <a:cxn ang="0">
                  <a:pos x="36" y="7"/>
                </a:cxn>
                <a:cxn ang="0">
                  <a:pos x="30" y="4"/>
                </a:cxn>
                <a:cxn ang="0">
                  <a:pos x="24" y="0"/>
                </a:cxn>
                <a:cxn ang="0">
                  <a:pos x="18" y="0"/>
                </a:cxn>
                <a:cxn ang="0">
                  <a:pos x="12" y="4"/>
                </a:cxn>
                <a:cxn ang="0">
                  <a:pos x="9" y="7"/>
                </a:cxn>
                <a:cxn ang="0">
                  <a:pos x="3" y="10"/>
                </a:cxn>
                <a:cxn ang="0">
                  <a:pos x="0" y="16"/>
                </a:cxn>
                <a:cxn ang="0">
                  <a:pos x="0" y="22"/>
                </a:cxn>
                <a:cxn ang="0">
                  <a:pos x="0" y="28"/>
                </a:cxn>
                <a:cxn ang="0">
                  <a:pos x="0" y="34"/>
                </a:cxn>
                <a:cxn ang="0">
                  <a:pos x="3" y="40"/>
                </a:cxn>
                <a:cxn ang="0">
                  <a:pos x="9" y="43"/>
                </a:cxn>
                <a:cxn ang="0">
                  <a:pos x="12" y="46"/>
                </a:cxn>
                <a:cxn ang="0">
                  <a:pos x="18" y="49"/>
                </a:cxn>
                <a:cxn ang="0">
                  <a:pos x="24" y="49"/>
                </a:cxn>
              </a:cxnLst>
              <a:rect l="0" t="0" r="r" b="b"/>
              <a:pathLst>
                <a:path w="45" h="49">
                  <a:moveTo>
                    <a:pt x="24" y="49"/>
                  </a:moveTo>
                  <a:lnTo>
                    <a:pt x="30" y="46"/>
                  </a:lnTo>
                  <a:lnTo>
                    <a:pt x="36" y="43"/>
                  </a:lnTo>
                  <a:lnTo>
                    <a:pt x="42" y="40"/>
                  </a:lnTo>
                  <a:lnTo>
                    <a:pt x="45" y="34"/>
                  </a:lnTo>
                  <a:lnTo>
                    <a:pt x="45" y="28"/>
                  </a:lnTo>
                  <a:lnTo>
                    <a:pt x="45" y="22"/>
                  </a:lnTo>
                  <a:lnTo>
                    <a:pt x="45" y="16"/>
                  </a:lnTo>
                  <a:lnTo>
                    <a:pt x="42" y="10"/>
                  </a:lnTo>
                  <a:lnTo>
                    <a:pt x="36" y="7"/>
                  </a:lnTo>
                  <a:lnTo>
                    <a:pt x="30" y="4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4"/>
                  </a:lnTo>
                  <a:lnTo>
                    <a:pt x="9" y="7"/>
                  </a:lnTo>
                  <a:lnTo>
                    <a:pt x="3" y="10"/>
                  </a:lnTo>
                  <a:lnTo>
                    <a:pt x="0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4"/>
                  </a:lnTo>
                  <a:lnTo>
                    <a:pt x="3" y="40"/>
                  </a:lnTo>
                  <a:lnTo>
                    <a:pt x="9" y="43"/>
                  </a:lnTo>
                  <a:lnTo>
                    <a:pt x="12" y="46"/>
                  </a:lnTo>
                  <a:lnTo>
                    <a:pt x="18" y="49"/>
                  </a:lnTo>
                  <a:lnTo>
                    <a:pt x="24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1" name="Rectangle 195"/>
            <p:cNvSpPr>
              <a:spLocks noChangeArrowheads="1"/>
            </p:cNvSpPr>
            <p:nvPr/>
          </p:nvSpPr>
          <p:spPr bwMode="auto">
            <a:xfrm>
              <a:off x="4739" y="3022"/>
              <a:ext cx="5" cy="23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2" name="Rectangle 196"/>
            <p:cNvSpPr>
              <a:spLocks noChangeArrowheads="1"/>
            </p:cNvSpPr>
            <p:nvPr/>
          </p:nvSpPr>
          <p:spPr bwMode="auto">
            <a:xfrm>
              <a:off x="4721" y="3020"/>
              <a:ext cx="41" cy="5"/>
            </a:xfrm>
            <a:prstGeom prst="rect">
              <a:avLst/>
            </a:prstGeom>
            <a:solidFill>
              <a:srgbClr val="00B7FF"/>
            </a:solidFill>
            <a:ln w="9525">
              <a:solidFill>
                <a:srgbClr val="00B7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3" name="Freeform 197"/>
            <p:cNvSpPr>
              <a:spLocks/>
            </p:cNvSpPr>
            <p:nvPr/>
          </p:nvSpPr>
          <p:spPr bwMode="auto">
            <a:xfrm>
              <a:off x="4718" y="302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  <a:close/>
                </a:path>
              </a:pathLst>
            </a:custGeom>
            <a:solidFill>
              <a:srgbClr val="00B7FF"/>
            </a:solidFill>
            <a:ln w="0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4" name="Freeform 198"/>
            <p:cNvSpPr>
              <a:spLocks/>
            </p:cNvSpPr>
            <p:nvPr/>
          </p:nvSpPr>
          <p:spPr bwMode="auto">
            <a:xfrm>
              <a:off x="4718" y="3025"/>
              <a:ext cx="47" cy="39"/>
            </a:xfrm>
            <a:custGeom>
              <a:avLst/>
              <a:gdLst/>
              <a:ahLst/>
              <a:cxnLst>
                <a:cxn ang="0">
                  <a:pos x="27" y="49"/>
                </a:cxn>
                <a:cxn ang="0">
                  <a:pos x="33" y="46"/>
                </a:cxn>
                <a:cxn ang="0">
                  <a:pos x="39" y="43"/>
                </a:cxn>
                <a:cxn ang="0">
                  <a:pos x="42" y="39"/>
                </a:cxn>
                <a:cxn ang="0">
                  <a:pos x="45" y="33"/>
                </a:cxn>
                <a:cxn ang="0">
                  <a:pos x="48" y="27"/>
                </a:cxn>
                <a:cxn ang="0">
                  <a:pos x="48" y="21"/>
                </a:cxn>
                <a:cxn ang="0">
                  <a:pos x="45" y="15"/>
                </a:cxn>
                <a:cxn ang="0">
                  <a:pos x="42" y="9"/>
                </a:cxn>
                <a:cxn ang="0">
                  <a:pos x="39" y="6"/>
                </a:cxn>
                <a:cxn ang="0">
                  <a:pos x="33" y="3"/>
                </a:cxn>
                <a:cxn ang="0">
                  <a:pos x="27" y="0"/>
                </a:cxn>
                <a:cxn ang="0">
                  <a:pos x="21" y="0"/>
                </a:cxn>
                <a:cxn ang="0">
                  <a:pos x="15" y="3"/>
                </a:cxn>
                <a:cxn ang="0">
                  <a:pos x="9" y="6"/>
                </a:cxn>
                <a:cxn ang="0">
                  <a:pos x="6" y="9"/>
                </a:cxn>
                <a:cxn ang="0">
                  <a:pos x="3" y="15"/>
                </a:cxn>
                <a:cxn ang="0">
                  <a:pos x="0" y="21"/>
                </a:cxn>
                <a:cxn ang="0">
                  <a:pos x="0" y="27"/>
                </a:cxn>
                <a:cxn ang="0">
                  <a:pos x="3" y="33"/>
                </a:cxn>
                <a:cxn ang="0">
                  <a:pos x="6" y="39"/>
                </a:cxn>
                <a:cxn ang="0">
                  <a:pos x="9" y="43"/>
                </a:cxn>
                <a:cxn ang="0">
                  <a:pos x="15" y="46"/>
                </a:cxn>
                <a:cxn ang="0">
                  <a:pos x="21" y="49"/>
                </a:cxn>
                <a:cxn ang="0">
                  <a:pos x="27" y="49"/>
                </a:cxn>
              </a:cxnLst>
              <a:rect l="0" t="0" r="r" b="b"/>
              <a:pathLst>
                <a:path w="48" h="49">
                  <a:moveTo>
                    <a:pt x="27" y="49"/>
                  </a:moveTo>
                  <a:lnTo>
                    <a:pt x="33" y="46"/>
                  </a:lnTo>
                  <a:lnTo>
                    <a:pt x="39" y="43"/>
                  </a:lnTo>
                  <a:lnTo>
                    <a:pt x="42" y="39"/>
                  </a:lnTo>
                  <a:lnTo>
                    <a:pt x="45" y="33"/>
                  </a:lnTo>
                  <a:lnTo>
                    <a:pt x="48" y="27"/>
                  </a:lnTo>
                  <a:lnTo>
                    <a:pt x="48" y="21"/>
                  </a:lnTo>
                  <a:lnTo>
                    <a:pt x="45" y="15"/>
                  </a:lnTo>
                  <a:lnTo>
                    <a:pt x="42" y="9"/>
                  </a:lnTo>
                  <a:lnTo>
                    <a:pt x="39" y="6"/>
                  </a:lnTo>
                  <a:lnTo>
                    <a:pt x="33" y="3"/>
                  </a:lnTo>
                  <a:lnTo>
                    <a:pt x="27" y="0"/>
                  </a:lnTo>
                  <a:lnTo>
                    <a:pt x="21" y="0"/>
                  </a:lnTo>
                  <a:lnTo>
                    <a:pt x="15" y="3"/>
                  </a:lnTo>
                  <a:lnTo>
                    <a:pt x="9" y="6"/>
                  </a:lnTo>
                  <a:lnTo>
                    <a:pt x="6" y="9"/>
                  </a:lnTo>
                  <a:lnTo>
                    <a:pt x="3" y="15"/>
                  </a:lnTo>
                  <a:lnTo>
                    <a:pt x="0" y="21"/>
                  </a:lnTo>
                  <a:lnTo>
                    <a:pt x="0" y="27"/>
                  </a:lnTo>
                  <a:lnTo>
                    <a:pt x="3" y="33"/>
                  </a:lnTo>
                  <a:lnTo>
                    <a:pt x="6" y="39"/>
                  </a:lnTo>
                  <a:lnTo>
                    <a:pt x="9" y="43"/>
                  </a:lnTo>
                  <a:lnTo>
                    <a:pt x="15" y="46"/>
                  </a:lnTo>
                  <a:lnTo>
                    <a:pt x="21" y="49"/>
                  </a:lnTo>
                  <a:lnTo>
                    <a:pt x="27" y="49"/>
                  </a:lnTo>
                </a:path>
              </a:pathLst>
            </a:custGeom>
            <a:solidFill>
              <a:srgbClr val="00B7FF"/>
            </a:solidFill>
            <a:ln w="9525">
              <a:solidFill>
                <a:srgbClr val="00B7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pl-PL"/>
            </a:p>
          </p:txBody>
        </p:sp>
        <p:sp>
          <p:nvSpPr>
            <p:cNvPr id="96455" name="Rectangle 199"/>
            <p:cNvSpPr>
              <a:spLocks noChangeArrowheads="1"/>
            </p:cNvSpPr>
            <p:nvPr/>
          </p:nvSpPr>
          <p:spPr bwMode="auto">
            <a:xfrm>
              <a:off x="4020" y="3407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04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456" name="Rectangle 200"/>
            <p:cNvSpPr>
              <a:spLocks noChangeArrowheads="1"/>
            </p:cNvSpPr>
            <p:nvPr/>
          </p:nvSpPr>
          <p:spPr bwMode="auto">
            <a:xfrm>
              <a:off x="4597" y="3407"/>
              <a:ext cx="371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eaLnBrk="0" hangingPunct="0"/>
              <a:r>
                <a:rPr lang="en-GB" sz="1600">
                  <a:latin typeface="Verdana" pitchFamily="34" charset="0"/>
                </a:rPr>
                <a:t>08</a:t>
              </a:r>
              <a:r>
                <a:rPr lang="pl-PL" sz="1600">
                  <a:latin typeface="Verdana" pitchFamily="34" charset="0"/>
                </a:rPr>
                <a:t>.</a:t>
              </a:r>
              <a:r>
                <a:rPr lang="en-GB" sz="1600">
                  <a:latin typeface="Verdana" pitchFamily="34" charset="0"/>
                </a:rPr>
                <a:t>00</a:t>
              </a:r>
            </a:p>
          </p:txBody>
        </p:sp>
        <p:sp>
          <p:nvSpPr>
            <p:cNvPr id="96457" name="Line 201"/>
            <p:cNvSpPr>
              <a:spLocks noChangeShapeType="1"/>
            </p:cNvSpPr>
            <p:nvPr/>
          </p:nvSpPr>
          <p:spPr bwMode="auto">
            <a:xfrm flipV="1">
              <a:off x="1054" y="1121"/>
              <a:ext cx="0" cy="2209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lIns="90000" tIns="46800" rIns="90000" bIns="46800" anchor="ctr"/>
            <a:lstStyle/>
            <a:p>
              <a:endParaRPr lang="pl-PL"/>
            </a:p>
          </p:txBody>
        </p:sp>
        <p:sp>
          <p:nvSpPr>
            <p:cNvPr id="96458" name="Line 202"/>
            <p:cNvSpPr>
              <a:spLocks noChangeShapeType="1"/>
            </p:cNvSpPr>
            <p:nvPr/>
          </p:nvSpPr>
          <p:spPr bwMode="invGray">
            <a:xfrm>
              <a:off x="2697" y="3067"/>
              <a:ext cx="0" cy="2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96459" name="Line 203"/>
            <p:cNvSpPr>
              <a:spLocks noChangeShapeType="1"/>
            </p:cNvSpPr>
            <p:nvPr/>
          </p:nvSpPr>
          <p:spPr bwMode="invGray">
            <a:xfrm>
              <a:off x="1243" y="3067"/>
              <a:ext cx="4" cy="2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96460" name="AutoShape 204"/>
            <p:cNvSpPr>
              <a:spLocks/>
            </p:cNvSpPr>
            <p:nvPr/>
          </p:nvSpPr>
          <p:spPr bwMode="auto">
            <a:xfrm rot="5400000">
              <a:off x="4107" y="2210"/>
              <a:ext cx="153" cy="1140"/>
            </a:xfrm>
            <a:prstGeom prst="leftBrace">
              <a:avLst>
                <a:gd name="adj1" fmla="val 62092"/>
                <a:gd name="adj2" fmla="val 50000"/>
              </a:avLst>
            </a:prstGeom>
            <a:noFill/>
            <a:ln w="28575">
              <a:solidFill>
                <a:srgbClr val="00B7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96461" name="Line 205"/>
            <p:cNvSpPr>
              <a:spLocks noChangeShapeType="1"/>
            </p:cNvSpPr>
            <p:nvPr/>
          </p:nvSpPr>
          <p:spPr bwMode="invGray">
            <a:xfrm>
              <a:off x="1821" y="3067"/>
              <a:ext cx="0" cy="25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pl-PL"/>
            </a:p>
          </p:txBody>
        </p:sp>
        <p:sp>
          <p:nvSpPr>
            <p:cNvPr id="96462" name="AutoShape 206"/>
            <p:cNvSpPr>
              <a:spLocks/>
            </p:cNvSpPr>
            <p:nvPr/>
          </p:nvSpPr>
          <p:spPr bwMode="auto">
            <a:xfrm rot="5400000">
              <a:off x="2158" y="683"/>
              <a:ext cx="153" cy="1140"/>
            </a:xfrm>
            <a:prstGeom prst="leftBrace">
              <a:avLst>
                <a:gd name="adj1" fmla="val 62092"/>
                <a:gd name="adj2" fmla="val 50000"/>
              </a:avLst>
            </a:prstGeom>
            <a:noFill/>
            <a:ln w="28575">
              <a:solidFill>
                <a:srgbClr val="00B7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</p:grpSp>
      <p:sp>
        <p:nvSpPr>
          <p:cNvPr id="96463" name="Rectangle 207"/>
          <p:cNvSpPr>
            <a:spLocks noChangeArrowheads="1"/>
          </p:cNvSpPr>
          <p:nvPr/>
        </p:nvSpPr>
        <p:spPr bwMode="auto">
          <a:xfrm>
            <a:off x="2627313" y="5705475"/>
            <a:ext cx="5635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l-PL" sz="1600">
                <a:solidFill>
                  <a:srgbClr val="FF3300"/>
                </a:solidFill>
                <a:latin typeface="Comic Sans MS" pitchFamily="66" charset="0"/>
              </a:rPr>
              <a:t>Obiad</a:t>
            </a:r>
            <a:endParaRPr lang="en-GB" sz="16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96464" name="Rectangle 208"/>
          <p:cNvSpPr>
            <a:spLocks noChangeArrowheads="1"/>
          </p:cNvSpPr>
          <p:nvPr/>
        </p:nvSpPr>
        <p:spPr bwMode="auto">
          <a:xfrm>
            <a:off x="3995738" y="5705475"/>
            <a:ext cx="6826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pl-PL" sz="1600">
                <a:solidFill>
                  <a:srgbClr val="FF3300"/>
                </a:solidFill>
                <a:latin typeface="Comic Sans MS" pitchFamily="66" charset="0"/>
              </a:rPr>
              <a:t>Kolacja</a:t>
            </a:r>
            <a:endParaRPr lang="en-GB" sz="1600">
              <a:solidFill>
                <a:srgbClr val="FF3300"/>
              </a:solidFill>
              <a:latin typeface="Comic Sans MS" pitchFamily="66" charset="0"/>
            </a:endParaRPr>
          </a:p>
        </p:txBody>
      </p:sp>
      <p:sp>
        <p:nvSpPr>
          <p:cNvPr id="96465" name="Text Box 209"/>
          <p:cNvSpPr txBox="1">
            <a:spLocks noChangeArrowheads="1"/>
          </p:cNvSpPr>
          <p:nvPr/>
        </p:nvSpPr>
        <p:spPr bwMode="auto">
          <a:xfrm>
            <a:off x="2301875" y="1341438"/>
            <a:ext cx="36385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/>
          <a:lstStyle/>
          <a:p>
            <a:pPr eaLnBrk="0" hangingPunct="0">
              <a:lnSpc>
                <a:spcPct val="95000"/>
              </a:lnSpc>
            </a:pPr>
            <a:r>
              <a:rPr lang="pl-PL" sz="1600">
                <a:latin typeface="Comic Sans MS" pitchFamily="66" charset="0"/>
              </a:rPr>
              <a:t>Przyrosty insulinemii w czasie posiłków</a:t>
            </a:r>
            <a:r>
              <a:rPr lang="en-GB" sz="1600">
                <a:latin typeface="Comic Sans MS" pitchFamily="66" charset="0"/>
              </a:rPr>
              <a:t>.</a:t>
            </a:r>
          </a:p>
          <a:p>
            <a:pPr eaLnBrk="0" hangingPunct="0">
              <a:lnSpc>
                <a:spcPct val="95000"/>
              </a:lnSpc>
            </a:pPr>
            <a:r>
              <a:rPr lang="pl-PL" sz="1600">
                <a:latin typeface="Comic Sans MS" pitchFamily="66" charset="0"/>
              </a:rPr>
              <a:t>Szybki wzrost</a:t>
            </a:r>
            <a:r>
              <a:rPr lang="en-GB" sz="1600">
                <a:latin typeface="Comic Sans MS" pitchFamily="66" charset="0"/>
              </a:rPr>
              <a:t>; </a:t>
            </a:r>
            <a:r>
              <a:rPr lang="pl-PL" sz="1600">
                <a:latin typeface="Comic Sans MS" pitchFamily="66" charset="0"/>
              </a:rPr>
              <a:t>krótki czas trwania</a:t>
            </a:r>
            <a:endParaRPr lang="en-US" sz="160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pl-PL" sz="2800" b="0" dirty="0">
                <a:solidFill>
                  <a:srgbClr val="C00000"/>
                </a:solidFill>
                <a:latin typeface="Verdana" pitchFamily="34" charset="0"/>
              </a:rPr>
              <a:t>Spoczynkowe i posiłkowe wydzielanie insuliny u osoby bez cukrzycy</a:t>
            </a:r>
          </a:p>
        </p:txBody>
      </p:sp>
      <p:graphicFrame>
        <p:nvGraphicFramePr>
          <p:cNvPr id="67587" name="Object 3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1259632" y="1052736"/>
          <a:ext cx="6502896" cy="54025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" name="Fotografia Photo Editor" r:id="rId3" imgW="22046571" imgH="21863675" progId="">
                  <p:embed/>
                </p:oleObj>
              </mc:Choice>
              <mc:Fallback>
                <p:oleObj name="Fotografia Photo Editor" r:id="rId3" imgW="22046571" imgH="21863675" progId="">
                  <p:embed/>
                  <p:pic>
                    <p:nvPicPr>
                      <p:cNvPr id="0" name="Picture 101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9632" y="1052736"/>
                        <a:ext cx="6502896" cy="540253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Konsekwencje braku insuliny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Glukoza nie może dostać się do komórek ciała ludzkiego i stać się źródłem energii</a:t>
            </a:r>
          </a:p>
          <a:p>
            <a:r>
              <a:rPr lang="pl-PL" sz="2400" dirty="0"/>
              <a:t>We krwi wzrasta stężenie glukozy, której niezużyty nadmiar jest wydalany z moczem</a:t>
            </a:r>
          </a:p>
          <a:p>
            <a:r>
              <a:rPr lang="pl-PL" sz="2400" dirty="0"/>
              <a:t>Organizm zaczyna produkować własną glukozę z białka i tłuszczu</a:t>
            </a:r>
          </a:p>
          <a:p>
            <a:r>
              <a:rPr lang="pl-PL" sz="2400" dirty="0"/>
              <a:t>Ze spalania tłuszczu powstają tzw. ciała ketonowe których nadmiar jest szkodliwy</a:t>
            </a:r>
          </a:p>
          <a:p>
            <a:r>
              <a:rPr lang="pl-PL" sz="2400" dirty="0"/>
              <a:t>Postępuje niedożywienie organizmu</a:t>
            </a:r>
          </a:p>
        </p:txBody>
      </p:sp>
    </p:spTree>
    <p:extLst>
      <p:ext uri="{BB962C8B-B14F-4D97-AF65-F5344CB8AC3E}">
        <p14:creationId xmlns:p14="http://schemas.microsoft.com/office/powerpoint/2010/main" val="2212609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Próg nerkowy dla glukozy</a:t>
            </a:r>
          </a:p>
        </p:txBody>
      </p:sp>
      <p:pic>
        <p:nvPicPr>
          <p:cNvPr id="624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573" y="1417638"/>
            <a:ext cx="4686951" cy="4225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88840"/>
            <a:ext cx="4390412" cy="4011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Cukrzyca – objawy kliniczne</a:t>
            </a:r>
            <a:endParaRPr lang="en-US" sz="320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2288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Symbol" pitchFamily="18" charset="2"/>
              <a:buChar char="·"/>
            </a:pPr>
            <a:r>
              <a:rPr lang="pl-PL" sz="2800" dirty="0">
                <a:latin typeface="Verdana" pitchFamily="34" charset="0"/>
              </a:rPr>
              <a:t>charakterystyczny </a:t>
            </a:r>
            <a:r>
              <a:rPr lang="pl-PL" sz="2800" b="1" dirty="0">
                <a:latin typeface="Verdana" pitchFamily="34" charset="0"/>
              </a:rPr>
              <a:t>wywiad</a:t>
            </a:r>
            <a:r>
              <a:rPr lang="pl-PL" sz="2800" dirty="0">
                <a:latin typeface="Verdana" pitchFamily="34" charset="0"/>
              </a:rPr>
              <a:t>  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wzmożone pragnienie 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Oddawanie dużej ilości moczu, moczenie nocne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Chudnięcie, brak apetytu 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Narastające osłabienie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 err="1">
                <a:latin typeface="Verdana" pitchFamily="34" charset="0"/>
              </a:rPr>
              <a:t>Kurcze</a:t>
            </a:r>
            <a:r>
              <a:rPr lang="pl-PL" sz="2400" dirty="0">
                <a:latin typeface="Verdana" pitchFamily="34" charset="0"/>
              </a:rPr>
              <a:t> mięśniowe 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Zaburzenia ostrości widzenia</a:t>
            </a:r>
          </a:p>
          <a:p>
            <a:pPr lvl="1">
              <a:buClr>
                <a:schemeClr val="tx1"/>
              </a:buClr>
              <a:buFont typeface="Wingdings" pitchFamily="2" charset="2"/>
              <a:buChar char="Ø"/>
            </a:pPr>
            <a:r>
              <a:rPr lang="pl-PL" sz="2400" dirty="0">
                <a:latin typeface="Verdana" pitchFamily="34" charset="0"/>
              </a:rPr>
              <a:t>Zakażenia tzw. drożdżakami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Definicja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Cukrzyca:</a:t>
            </a:r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grupa chorób metabolicznych charakteryzująca się hiperglikemią (nieprawidłowym, podwyższonym stężeniem glukozy we krwi) wynikającą z defektu wydzielania/działania insuliny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Przewlekła hiperglikemia wiąże się z uszkodzeniem, zaburzeniem czynności i niewydolnością różnych narządów, szczególnie oczu, nerek, nerwów, serca i naczyń krwionośnych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Cukrzyca – objawy kliniczne</a:t>
            </a:r>
            <a:endParaRPr lang="pl-PL" sz="32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Przy przedłużającym się braku insuliny – rozwój tzw. </a:t>
            </a:r>
            <a:r>
              <a:rPr lang="pl-PL" sz="2800" dirty="0">
                <a:solidFill>
                  <a:srgbClr val="7030A0"/>
                </a:solidFill>
              </a:rPr>
              <a:t>kwasicy ketonowej</a:t>
            </a:r>
            <a:r>
              <a:rPr lang="pl-PL" sz="2800" dirty="0"/>
              <a:t>:</a:t>
            </a:r>
          </a:p>
          <a:p>
            <a:pPr lvl="1"/>
            <a:r>
              <a:rPr lang="pl-PL" sz="2400" dirty="0"/>
              <a:t>Narastająca senność</a:t>
            </a:r>
          </a:p>
          <a:p>
            <a:pPr lvl="1"/>
            <a:r>
              <a:rPr lang="pl-PL" sz="2400" dirty="0"/>
              <a:t>Ból brzucha</a:t>
            </a:r>
          </a:p>
          <a:p>
            <a:pPr lvl="1"/>
            <a:r>
              <a:rPr lang="pl-PL" sz="2400" dirty="0"/>
              <a:t>Nudności i wymioty</a:t>
            </a:r>
          </a:p>
          <a:p>
            <a:pPr lvl="1"/>
            <a:r>
              <a:rPr lang="pl-PL" sz="2400" dirty="0"/>
              <a:t>Przyspieszony i pogłębiony oddech</a:t>
            </a:r>
          </a:p>
          <a:p>
            <a:pPr lvl="1"/>
            <a:r>
              <a:rPr lang="pl-PL" sz="2400" dirty="0"/>
              <a:t>Wyczuwalny zapach acetonu z ust</a:t>
            </a:r>
          </a:p>
          <a:p>
            <a:pPr lvl="1"/>
            <a:r>
              <a:rPr lang="pl-PL" sz="2400" dirty="0"/>
              <a:t>Objawy odwodnienia</a:t>
            </a:r>
          </a:p>
          <a:p>
            <a:pPr lvl="1"/>
            <a:r>
              <a:rPr lang="pl-PL" sz="2400" dirty="0"/>
              <a:t>Zaburzenia świadomości aż do śpiączki</a:t>
            </a:r>
          </a:p>
        </p:txBody>
      </p:sp>
    </p:spTree>
    <p:extLst>
      <p:ext uri="{BB962C8B-B14F-4D97-AF65-F5344CB8AC3E}">
        <p14:creationId xmlns:p14="http://schemas.microsoft.com/office/powerpoint/2010/main" val="39120651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Czas trwania objawów cukrzycy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1628800"/>
            <a:ext cx="8229600" cy="4525963"/>
          </a:xfrm>
        </p:spPr>
        <p:txBody>
          <a:bodyPr/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Czas narastania objawów hiperglikemii jest różny, zwykle kilka dni u najmłodszych dzieci do kilku tygodni u starszych 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U niektórych chorych rozwój cukrzycowej kwasicy ketonowej może nie być poprzedzony przewlekłą hiperglikemią. 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Objawy charakterystyczne dla cukrzycowej kwasicy ketonowej rozwijają się natomiast bardzo szybko, często w ciągu kilku do kilkunastu godzin. </a:t>
            </a:r>
          </a:p>
          <a:p>
            <a:endParaRPr lang="pl-PL"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Nazewnictwo stanów </a:t>
            </a:r>
            <a:r>
              <a:rPr lang="pl-PL" sz="2800" dirty="0" err="1">
                <a:solidFill>
                  <a:srgbClr val="C00000"/>
                </a:solidFill>
                <a:latin typeface="Verdana" pitchFamily="34" charset="0"/>
              </a:rPr>
              <a:t>hiperglikemicznych</a:t>
            </a:r>
            <a:r>
              <a:rPr lang="pl-PL" sz="28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00" b="1" dirty="0">
                <a:latin typeface="Verdana" pitchFamily="34" charset="0"/>
              </a:rPr>
              <a:t>Prawidłowa </a:t>
            </a:r>
            <a:r>
              <a:rPr lang="pl-PL" sz="2400" b="1" dirty="0" err="1">
                <a:latin typeface="Verdana" pitchFamily="34" charset="0"/>
              </a:rPr>
              <a:t>glikemia</a:t>
            </a:r>
            <a:r>
              <a:rPr lang="pl-PL" sz="2400" b="1" dirty="0">
                <a:latin typeface="Verdana" pitchFamily="34" charset="0"/>
              </a:rPr>
              <a:t> na czczo: 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70-99 mg/dl (3.9-5.5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</a:t>
            </a:r>
          </a:p>
          <a:p>
            <a:pPr>
              <a:lnSpc>
                <a:spcPct val="90000"/>
              </a:lnSpc>
            </a:pPr>
            <a:endParaRPr lang="pl-PL" sz="2400" b="1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2400" b="1" dirty="0">
                <a:latin typeface="Verdana" pitchFamily="34" charset="0"/>
              </a:rPr>
              <a:t>Nieprawidłowa </a:t>
            </a:r>
            <a:r>
              <a:rPr lang="pl-PL" sz="2400" b="1" dirty="0" err="1">
                <a:latin typeface="Verdana" pitchFamily="34" charset="0"/>
              </a:rPr>
              <a:t>glikemia</a:t>
            </a:r>
            <a:r>
              <a:rPr lang="pl-PL" sz="2400" b="1" dirty="0">
                <a:latin typeface="Verdana" pitchFamily="34" charset="0"/>
              </a:rPr>
              <a:t> na czczo (IFG):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100-125 mg/dl (5.6-6.9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</a:t>
            </a:r>
          </a:p>
          <a:p>
            <a:pPr>
              <a:lnSpc>
                <a:spcPct val="90000"/>
              </a:lnSpc>
            </a:pPr>
            <a:endParaRPr lang="pl-PL" sz="2400" b="1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2400" b="1" dirty="0">
                <a:latin typeface="Verdana" pitchFamily="34" charset="0"/>
              </a:rPr>
              <a:t>Nieprawidłowa tolerancja glukozy (IGT):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 2 godz. testu tolerancji glukozy </a:t>
            </a:r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140-199 mg/dl (7.8-11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</a:t>
            </a:r>
          </a:p>
          <a:p>
            <a:pPr>
              <a:lnSpc>
                <a:spcPct val="90000"/>
              </a:lnSpc>
            </a:pPr>
            <a:endParaRPr lang="pl-PL" sz="2400" b="1" dirty="0"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pl-PL" sz="2400" b="1" dirty="0">
                <a:latin typeface="Verdana" pitchFamily="34" charset="0"/>
              </a:rPr>
              <a:t>Stan </a:t>
            </a:r>
            <a:r>
              <a:rPr lang="pl-PL" sz="2400" b="1" dirty="0" err="1">
                <a:latin typeface="Verdana" pitchFamily="34" charset="0"/>
              </a:rPr>
              <a:t>przedcukrzycowy</a:t>
            </a:r>
            <a:r>
              <a:rPr lang="pl-PL" sz="2400" dirty="0">
                <a:latin typeface="Verdana" pitchFamily="34" charset="0"/>
              </a:rPr>
              <a:t>: IFG lub IGT</a:t>
            </a:r>
          </a:p>
          <a:p>
            <a:pPr>
              <a:lnSpc>
                <a:spcPct val="90000"/>
              </a:lnSpc>
            </a:pPr>
            <a:endParaRPr lang="pl-PL" sz="2400" dirty="0">
              <a:latin typeface="Comic Sans MS" pitchFamily="66" charset="0"/>
            </a:endParaRPr>
          </a:p>
          <a:p>
            <a:pPr>
              <a:lnSpc>
                <a:spcPct val="90000"/>
              </a:lnSpc>
              <a:buFontTx/>
              <a:buNone/>
            </a:pPr>
            <a:endParaRPr lang="pl-PL" sz="2400" dirty="0">
              <a:latin typeface="Comic Sans MS" pitchFamily="66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Nazewnictwo stanów </a:t>
            </a:r>
            <a:r>
              <a:rPr lang="pl-PL" sz="2800" dirty="0" err="1">
                <a:solidFill>
                  <a:srgbClr val="C00000"/>
                </a:solidFill>
                <a:latin typeface="Verdana" pitchFamily="34" charset="0"/>
              </a:rPr>
              <a:t>hiperglikemicznych</a:t>
            </a:r>
            <a:r>
              <a:rPr lang="pl-PL" sz="32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sz="2800" b="1" dirty="0">
                <a:latin typeface="Verdana" pitchFamily="34" charset="0"/>
              </a:rPr>
              <a:t>Cukrzyca:</a:t>
            </a:r>
          </a:p>
          <a:p>
            <a:pPr lvl="1"/>
            <a:endParaRPr lang="pl-PL" b="1" dirty="0">
              <a:latin typeface="Verdana" pitchFamily="34" charset="0"/>
            </a:endParaRPr>
          </a:p>
          <a:p>
            <a:pPr lvl="1"/>
            <a:r>
              <a:rPr lang="pl-PL" sz="2400" dirty="0">
                <a:latin typeface="Verdana" pitchFamily="34" charset="0"/>
              </a:rPr>
              <a:t>Objawy hiperglikemii i </a:t>
            </a:r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przygodna ≥200 mg/dl (11.1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</a:t>
            </a:r>
          </a:p>
          <a:p>
            <a:pPr lvl="1"/>
            <a:endParaRPr lang="pl-PL" sz="2400" dirty="0">
              <a:latin typeface="Verdana" pitchFamily="34" charset="0"/>
            </a:endParaRPr>
          </a:p>
          <a:p>
            <a:pPr lvl="1"/>
            <a:r>
              <a:rPr lang="pl-PL" sz="2400" dirty="0">
                <a:latin typeface="Verdana" pitchFamily="34" charset="0"/>
              </a:rPr>
              <a:t>Dwukrotnie </a:t>
            </a:r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na czczo ≥126 mg/dl (7.0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 lub </a:t>
            </a:r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w 2 godz. po obciążeniu glukozą ≥200 mg/dl (11.1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/l)</a:t>
            </a:r>
          </a:p>
          <a:p>
            <a:pPr lvl="1"/>
            <a:endParaRPr lang="pl-PL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971550" y="274638"/>
            <a:ext cx="7715250" cy="1143000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Parametry oceny kontroli </a:t>
            </a:r>
            <a:r>
              <a:rPr lang="pl-PL" sz="3200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glikemii</a:t>
            </a:r>
            <a:endParaRPr lang="pl-PL" sz="3200" dirty="0">
              <a:solidFill>
                <a:srgbClr val="CC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6083" name="Rectangle 3"/>
          <p:cNvSpPr>
            <a:spLocks noGrp="1"/>
          </p:cNvSpPr>
          <p:nvPr>
            <p:ph idx="1"/>
          </p:nvPr>
        </p:nvSpPr>
        <p:spPr>
          <a:xfrm>
            <a:off x="611560" y="1600200"/>
            <a:ext cx="8075240" cy="4525963"/>
          </a:xfrm>
        </p:spPr>
        <p:txBody>
          <a:bodyPr/>
          <a:lstStyle/>
          <a:p>
            <a:r>
              <a:rPr lang="pl-PL" sz="2400" dirty="0">
                <a:latin typeface="Verdana" pitchFamily="34" charset="0"/>
              </a:rPr>
              <a:t>Pomiary </a:t>
            </a:r>
            <a:r>
              <a:rPr lang="pl-PL" sz="2400" dirty="0" err="1">
                <a:latin typeface="Verdana" pitchFamily="34" charset="0"/>
              </a:rPr>
              <a:t>glikemii</a:t>
            </a:r>
            <a:r>
              <a:rPr lang="pl-PL" sz="2400" dirty="0">
                <a:latin typeface="Verdana" pitchFamily="34" charset="0"/>
              </a:rPr>
              <a:t> w krwi kapilarnej za pomocą </a:t>
            </a:r>
            <a:r>
              <a:rPr lang="pl-PL" sz="2400" dirty="0" err="1">
                <a:latin typeface="Verdana" pitchFamily="34" charset="0"/>
              </a:rPr>
              <a:t>glukometru</a:t>
            </a:r>
            <a:r>
              <a:rPr lang="pl-PL" sz="2400" dirty="0">
                <a:latin typeface="Verdana" pitchFamily="34" charset="0"/>
              </a:rPr>
              <a:t> (samokontrola)</a:t>
            </a:r>
          </a:p>
          <a:p>
            <a:pPr lvl="1"/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na czczo (FPG)</a:t>
            </a:r>
          </a:p>
          <a:p>
            <a:pPr lvl="1"/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po posiłku (PPG)</a:t>
            </a:r>
          </a:p>
          <a:p>
            <a:r>
              <a:rPr lang="pl-PL" sz="2400" dirty="0">
                <a:latin typeface="Verdana" pitchFamily="34" charset="0"/>
              </a:rPr>
              <a:t>Ciągłe monitorowanie </a:t>
            </a:r>
            <a:r>
              <a:rPr lang="pl-PL" sz="2400" dirty="0" err="1">
                <a:latin typeface="Verdana" pitchFamily="34" charset="0"/>
              </a:rPr>
              <a:t>glikemii</a:t>
            </a:r>
            <a:r>
              <a:rPr lang="pl-PL" sz="2400" dirty="0">
                <a:latin typeface="Verdana" pitchFamily="34" charset="0"/>
              </a:rPr>
              <a:t> w płynie śr</a:t>
            </a:r>
            <a:r>
              <a:rPr lang="pl-PL" sz="2400" dirty="0"/>
              <a:t>ó</a:t>
            </a:r>
            <a:r>
              <a:rPr lang="pl-PL" sz="2400" dirty="0">
                <a:latin typeface="Verdana" pitchFamily="34" charset="0"/>
              </a:rPr>
              <a:t>dtkankowym (CGMS)</a:t>
            </a:r>
          </a:p>
          <a:p>
            <a:r>
              <a:rPr lang="pl-PL" sz="2400" dirty="0">
                <a:latin typeface="Verdana" pitchFamily="34" charset="0"/>
              </a:rPr>
              <a:t>Ocena białek </a:t>
            </a:r>
            <a:r>
              <a:rPr lang="pl-PL" sz="2400" dirty="0" err="1">
                <a:latin typeface="Verdana" pitchFamily="34" charset="0"/>
              </a:rPr>
              <a:t>glikowanych</a:t>
            </a:r>
            <a:endParaRPr lang="pl-PL" sz="2400" dirty="0">
              <a:latin typeface="Verdana" pitchFamily="34" charset="0"/>
            </a:endParaRPr>
          </a:p>
          <a:p>
            <a:pPr lvl="1"/>
            <a:r>
              <a:rPr lang="pl-PL" sz="2400" b="1" dirty="0">
                <a:solidFill>
                  <a:srgbClr val="7030A0"/>
                </a:solidFill>
                <a:latin typeface="Verdana" pitchFamily="34" charset="0"/>
              </a:rPr>
              <a:t>Hemoglobina </a:t>
            </a:r>
            <a:r>
              <a:rPr lang="pl-PL" sz="2400" b="1" dirty="0" err="1">
                <a:solidFill>
                  <a:srgbClr val="7030A0"/>
                </a:solidFill>
                <a:latin typeface="Verdana" pitchFamily="34" charset="0"/>
              </a:rPr>
              <a:t>glikowana</a:t>
            </a:r>
            <a:r>
              <a:rPr lang="pl-PL" sz="2400" b="1" dirty="0">
                <a:solidFill>
                  <a:srgbClr val="7030A0"/>
                </a:solidFill>
                <a:latin typeface="Verdana" pitchFamily="34" charset="0"/>
              </a:rPr>
              <a:t> (HbA1c)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+mn-lt"/>
              </a:rPr>
              <a:t>Częstość pomiarów glikemii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400" dirty="0"/>
              <a:t>Codziennie co najmniej </a:t>
            </a:r>
            <a:r>
              <a:rPr lang="pl-PL" sz="2400" dirty="0">
                <a:solidFill>
                  <a:srgbClr val="C00000"/>
                </a:solidFill>
              </a:rPr>
              <a:t>5-6</a:t>
            </a:r>
            <a:r>
              <a:rPr lang="pl-PL" sz="2400" dirty="0"/>
              <a:t> pomiarów:</a:t>
            </a:r>
          </a:p>
          <a:p>
            <a:pPr lvl="1"/>
            <a:r>
              <a:rPr lang="pl-PL" sz="2400" dirty="0"/>
              <a:t>na czczo, </a:t>
            </a:r>
          </a:p>
          <a:p>
            <a:pPr lvl="1"/>
            <a:r>
              <a:rPr lang="pl-PL" sz="2400" dirty="0"/>
              <a:t>przed posiłkami </a:t>
            </a:r>
          </a:p>
          <a:p>
            <a:pPr lvl="1"/>
            <a:r>
              <a:rPr lang="pl-PL" sz="2400" dirty="0"/>
              <a:t>przed snem</a:t>
            </a:r>
          </a:p>
          <a:p>
            <a:r>
              <a:rPr lang="pl-PL" sz="2400" dirty="0"/>
              <a:t>Okresowo: </a:t>
            </a:r>
          </a:p>
          <a:p>
            <a:pPr lvl="1"/>
            <a:r>
              <a:rPr lang="pl-PL" sz="2400" dirty="0"/>
              <a:t>1.5 – 2 godzin po posiłkach</a:t>
            </a:r>
          </a:p>
          <a:p>
            <a:pPr lvl="1"/>
            <a:r>
              <a:rPr lang="pl-PL" sz="2400" dirty="0"/>
              <a:t>w nocy około godz. 3.00</a:t>
            </a:r>
          </a:p>
          <a:p>
            <a:pPr lvl="1"/>
            <a:endParaRPr lang="pl-PL" sz="2400" dirty="0"/>
          </a:p>
          <a:p>
            <a:r>
              <a:rPr lang="pl-PL" sz="2400" b="1" dirty="0"/>
              <a:t>Pomiary wykonane są </a:t>
            </a:r>
            <a:r>
              <a:rPr lang="pl-PL" sz="2400" b="1" dirty="0" err="1"/>
              <a:t>glukometrem</a:t>
            </a:r>
            <a:r>
              <a:rPr lang="pl-PL" sz="2400" b="1" dirty="0"/>
              <a:t> po umyciu rąk ciepłą wodą z mydłem i dokładnym osuszeniu </a:t>
            </a:r>
          </a:p>
        </p:txBody>
      </p:sp>
    </p:spTree>
    <p:extLst>
      <p:ext uri="{BB962C8B-B14F-4D97-AF65-F5344CB8AC3E}">
        <p14:creationId xmlns:p14="http://schemas.microsoft.com/office/powerpoint/2010/main" val="1148563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Obraz zawierający wewnątrz, siedzi, stół&#10;&#10;Opis wygenerowany automatycznie">
            <a:extLst>
              <a:ext uri="{FF2B5EF4-FFF2-40B4-BE49-F238E27FC236}">
                <a16:creationId xmlns:a16="http://schemas.microsoft.com/office/drawing/2014/main" xmlns="" id="{3AF43D79-5F4A-4115-A8B6-590787DB73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164530"/>
            <a:ext cx="3602410" cy="2785864"/>
          </a:xfrm>
          <a:prstGeom prst="rect">
            <a:avLst/>
          </a:prstGeom>
        </p:spPr>
      </p:pic>
      <p:pic>
        <p:nvPicPr>
          <p:cNvPr id="74754" name="Picture 2" descr="Znalezione obrazy dla zapytania badanie glikemii glukometrem">
            <a:extLst>
              <a:ext uri="{FF2B5EF4-FFF2-40B4-BE49-F238E27FC236}">
                <a16:creationId xmlns:a16="http://schemas.microsoft.com/office/drawing/2014/main" xmlns="" id="{45D15D37-C54F-4F3F-B5B1-CA715F340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64531"/>
            <a:ext cx="3508165" cy="1832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756" name="Picture 4" descr="Znalezione obrazy dla zapytania badanie glikemii glukometrem">
            <a:extLst>
              <a:ext uri="{FF2B5EF4-FFF2-40B4-BE49-F238E27FC236}">
                <a16:creationId xmlns:a16="http://schemas.microsoft.com/office/drawing/2014/main" xmlns="" id="{1DBC3685-2886-4B6B-A0C6-2925739118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115" y="3950394"/>
            <a:ext cx="3957319" cy="2623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18706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Hemoglobina </a:t>
            </a:r>
            <a:r>
              <a:rPr lang="pl-PL" sz="3200" dirty="0" err="1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glikowana</a:t>
            </a:r>
            <a:r>
              <a:rPr lang="pl-PL" sz="3200" dirty="0">
                <a:solidFill>
                  <a:srgbClr val="CC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(HbA1c)</a:t>
            </a:r>
          </a:p>
        </p:txBody>
      </p:sp>
      <p:sp>
        <p:nvSpPr>
          <p:cNvPr id="52227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Verdana" pitchFamily="34" charset="0"/>
              </a:rPr>
              <a:t>Produkt </a:t>
            </a:r>
            <a:r>
              <a:rPr lang="pl-PL" sz="2400" dirty="0" err="1">
                <a:latin typeface="Verdana" pitchFamily="34" charset="0"/>
              </a:rPr>
              <a:t>glikacji</a:t>
            </a:r>
            <a:r>
              <a:rPr lang="pl-PL" sz="2400" dirty="0">
                <a:latin typeface="Verdana" pitchFamily="34" charset="0"/>
              </a:rPr>
              <a:t> </a:t>
            </a:r>
            <a:r>
              <a:rPr lang="pl-PL" sz="2400" dirty="0"/>
              <a:t>–</a:t>
            </a:r>
            <a:r>
              <a:rPr lang="pl-PL" sz="2400" dirty="0">
                <a:latin typeface="Verdana" pitchFamily="34" charset="0"/>
              </a:rPr>
              <a:t> nieenzymatycznego połączenia </a:t>
            </a:r>
            <a:r>
              <a:rPr lang="pl-PL" sz="2400" dirty="0">
                <a:latin typeface="Arial" charset="0"/>
              </a:rPr>
              <a:t>hemo</a:t>
            </a:r>
            <a:r>
              <a:rPr lang="pl-PL" sz="2400" dirty="0">
                <a:latin typeface="Verdana" pitchFamily="34" charset="0"/>
              </a:rPr>
              <a:t>globiny krwinek czerwonych i glukozy</a:t>
            </a:r>
          </a:p>
          <a:p>
            <a:r>
              <a:rPr lang="pl-PL" sz="2400" dirty="0">
                <a:latin typeface="Verdana" pitchFamily="34" charset="0"/>
              </a:rPr>
              <a:t>Odzwierciedla 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średnią </a:t>
            </a:r>
            <a:r>
              <a:rPr lang="pl-PL" sz="2400" dirty="0" err="1">
                <a:solidFill>
                  <a:schemeClr val="hlink"/>
                </a:solidFill>
                <a:latin typeface="Verdana" pitchFamily="34" charset="0"/>
              </a:rPr>
              <a:t>glikemię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 w ciągu ostatnich trzech miesięcy</a:t>
            </a:r>
            <a:r>
              <a:rPr lang="pl-PL" sz="2400" dirty="0">
                <a:latin typeface="Verdana" pitchFamily="34" charset="0"/>
              </a:rPr>
              <a:t> ale nasilenie </a:t>
            </a:r>
            <a:r>
              <a:rPr lang="pl-PL" sz="2400" dirty="0" err="1">
                <a:latin typeface="Verdana" pitchFamily="34" charset="0"/>
              </a:rPr>
              <a:t>glikacji</a:t>
            </a:r>
            <a:r>
              <a:rPr lang="pl-PL" sz="2400" dirty="0">
                <a:latin typeface="Verdana" pitchFamily="34" charset="0"/>
              </a:rPr>
              <a:t> zależy od wieku </a:t>
            </a:r>
            <a:r>
              <a:rPr lang="pl-PL" sz="2400" dirty="0">
                <a:latin typeface="Arial" charset="0"/>
              </a:rPr>
              <a:t>krwinki czerwonej</a:t>
            </a:r>
            <a:r>
              <a:rPr lang="pl-PL" sz="2400" dirty="0">
                <a:latin typeface="Verdana" pitchFamily="34" charset="0"/>
              </a:rPr>
              <a:t> </a:t>
            </a:r>
            <a:r>
              <a:rPr lang="pl-PL" sz="2400" dirty="0"/>
              <a:t>–</a:t>
            </a:r>
            <a:r>
              <a:rPr lang="pl-PL" sz="2400" dirty="0">
                <a:latin typeface="Verdana" pitchFamily="34" charset="0"/>
              </a:rPr>
              <a:t> najintensywniejsze w ostatnich 4 tygodniach życia krwinki</a:t>
            </a:r>
          </a:p>
          <a:p>
            <a:pPr lvl="1"/>
            <a:r>
              <a:rPr lang="pl-PL" sz="2400" dirty="0">
                <a:latin typeface="Verdana" pitchFamily="34" charset="0"/>
              </a:rPr>
              <a:t>Średnia </a:t>
            </a:r>
            <a:r>
              <a:rPr lang="pl-PL" sz="2400" dirty="0" err="1">
                <a:latin typeface="Verdana" pitchFamily="34" charset="0"/>
              </a:rPr>
              <a:t>glikemia</a:t>
            </a:r>
            <a:r>
              <a:rPr lang="pl-PL" sz="2400" dirty="0">
                <a:latin typeface="Verdana" pitchFamily="34" charset="0"/>
              </a:rPr>
              <a:t> (mg/dl) = 35.6 x HbA1c(%) </a:t>
            </a:r>
            <a:r>
              <a:rPr lang="pl-PL" sz="2400" dirty="0"/>
              <a:t>–</a:t>
            </a:r>
            <a:r>
              <a:rPr lang="pl-PL" sz="2400" dirty="0">
                <a:latin typeface="Verdana" pitchFamily="34" charset="0"/>
              </a:rPr>
              <a:t> 77.3</a:t>
            </a:r>
          </a:p>
          <a:p>
            <a:r>
              <a:rPr lang="pl-PL" sz="2400" dirty="0">
                <a:latin typeface="Verdana" pitchFamily="34" charset="0"/>
              </a:rPr>
              <a:t>Czynnik prognostyczny ryzyka rozwoju przewlekłych powikłań cukrzycy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Związek między odsetkiem HbA1c a średnim stężeniem glukozy w osoczu</a:t>
            </a:r>
          </a:p>
        </p:txBody>
      </p:sp>
      <p:graphicFrame>
        <p:nvGraphicFramePr>
          <p:cNvPr id="6147" name="Group 3"/>
          <p:cNvGraphicFramePr>
            <a:graphicFrameLocks noGrp="1"/>
          </p:cNvGraphicFramePr>
          <p:nvPr>
            <p:ph idx="1"/>
          </p:nvPr>
        </p:nvGraphicFramePr>
        <p:xfrm>
          <a:off x="685800" y="1981200"/>
          <a:ext cx="7772400" cy="4301490"/>
        </p:xfrm>
        <a:graphic>
          <a:graphicData uri="http://schemas.openxmlformats.org/drawingml/2006/table">
            <a:tbl>
              <a:tblPr/>
              <a:tblGrid>
                <a:gridCol w="179863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97376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HbA1c (%)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Średnie stężenie glukozy w osoczu mg/dl (</a:t>
                      </a:r>
                      <a:r>
                        <a:rPr kumimoji="0" lang="pl-PL" sz="2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mmol</a:t>
                      </a:r>
                      <a:r>
                        <a:rPr kumimoji="0" lang="pl-PL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/l)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6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135  (7.5)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7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170  (9.4)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8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205  (11.4)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9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240  (13.3)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10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275  (15.3)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11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310  (17.2)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143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12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345  (19.2)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Oznaczanie ciał ketonowych</a:t>
            </a:r>
          </a:p>
        </p:txBody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/>
              <a:t>Monitorowanie leczenia cukrzycy</a:t>
            </a:r>
          </a:p>
          <a:p>
            <a:r>
              <a:rPr lang="pl-PL" sz="2400" dirty="0"/>
              <a:t>W cukrzycy ciążowej</a:t>
            </a:r>
          </a:p>
          <a:p>
            <a:r>
              <a:rPr lang="pl-PL" sz="2400" dirty="0"/>
              <a:t>W przypadku dodatkowych ostrych schorzeń</a:t>
            </a:r>
          </a:p>
          <a:p>
            <a:r>
              <a:rPr lang="pl-PL" sz="2400" dirty="0"/>
              <a:t>W przypadku utrzymującej się hiperglikemii &gt; 300 mg/dl (16.7 </a:t>
            </a:r>
            <a:r>
              <a:rPr lang="pl-PL" sz="2400" dirty="0" err="1"/>
              <a:t>mmol</a:t>
            </a:r>
            <a:r>
              <a:rPr lang="pl-PL" sz="2400" dirty="0"/>
              <a:t>/l)</a:t>
            </a:r>
          </a:p>
          <a:p>
            <a:r>
              <a:rPr lang="pl-PL" sz="2400" dirty="0"/>
              <a:t>W przypadku objawów sugerujących rozwój kwasicy ketonowej (nudności, wymioty, bóle brzucha)</a:t>
            </a:r>
          </a:p>
          <a:p>
            <a:r>
              <a:rPr lang="pl-PL" sz="2400" dirty="0">
                <a:latin typeface="Verdana" pitchFamily="34" charset="0"/>
              </a:rPr>
              <a:t>Oznaczenie w moczu suchym testem paskowym lub we krwi </a:t>
            </a:r>
          </a:p>
          <a:p>
            <a:endParaRPr lang="pl-PL" sz="2400" dirty="0"/>
          </a:p>
          <a:p>
            <a:endParaRPr lang="pl-PL" sz="24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Insulina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Hormon wydzielany do krwi przez komórki beta wysp trzustkowych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Działanie:</a:t>
            </a:r>
          </a:p>
          <a:p>
            <a:pPr lvl="1"/>
            <a:r>
              <a:rPr lang="pl-P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Umożliwia transport glukozy do komórek docelowych (mięśni, tkanki tłuszczowej, wątroby) i jej dalszą przemianę niezbędną do produkcji energii w organizmie</a:t>
            </a:r>
          </a:p>
          <a:p>
            <a:pPr lvl="1"/>
            <a:r>
              <a:rPr lang="pl-P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Pobudza syntezę glikogenu – substancji stanowiącej zapas glukozy w wątrobie</a:t>
            </a:r>
          </a:p>
          <a:p>
            <a:pPr lvl="1"/>
            <a:r>
              <a:rPr lang="pl-P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Stymuluje magazynowanie tkanki tłuszczowej</a:t>
            </a:r>
          </a:p>
          <a:p>
            <a:pPr lvl="1"/>
            <a:r>
              <a:rPr lang="pl-P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Pobudza produkcję białka </a:t>
            </a:r>
          </a:p>
          <a:p>
            <a:pPr lvl="1"/>
            <a:r>
              <a:rPr lang="pl-PL" sz="2000" dirty="0">
                <a:latin typeface="Verdana" pitchFamily="34" charset="0"/>
                <a:ea typeface="Verdana" pitchFamily="34" charset="0"/>
                <a:cs typeface="Verdana" pitchFamily="34" charset="0"/>
              </a:rPr>
              <a:t>Hamuje rozpad tkanki tłuszczowej, białka i produkcję glukozy w wątrobie 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Kompleksowa kontrola </a:t>
            </a:r>
            <a:r>
              <a:rPr lang="pl-PL" sz="2800" dirty="0" err="1">
                <a:solidFill>
                  <a:srgbClr val="C00000"/>
                </a:solidFill>
                <a:latin typeface="Verdana" pitchFamily="34" charset="0"/>
              </a:rPr>
              <a:t>glikemii</a:t>
            </a:r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: </a:t>
            </a:r>
            <a:br>
              <a:rPr lang="pl-PL" sz="2800" dirty="0">
                <a:solidFill>
                  <a:srgbClr val="C00000"/>
                </a:solidFill>
                <a:latin typeface="Verdana" pitchFamily="34" charset="0"/>
              </a:rPr>
            </a:br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„</a:t>
            </a:r>
            <a:r>
              <a:rPr lang="pl-PL" sz="2800" dirty="0" err="1">
                <a:solidFill>
                  <a:srgbClr val="C00000"/>
                </a:solidFill>
                <a:latin typeface="Verdana" pitchFamily="34" charset="0"/>
              </a:rPr>
              <a:t>glucose</a:t>
            </a:r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 triad”</a:t>
            </a:r>
          </a:p>
        </p:txBody>
      </p:sp>
      <p:sp>
        <p:nvSpPr>
          <p:cNvPr id="45059" name="AutoShape 3"/>
          <p:cNvSpPr>
            <a:spLocks noChangeArrowheads="1"/>
          </p:cNvSpPr>
          <p:nvPr/>
        </p:nvSpPr>
        <p:spPr bwMode="auto">
          <a:xfrm>
            <a:off x="2627313" y="2349500"/>
            <a:ext cx="3960812" cy="2663825"/>
          </a:xfrm>
          <a:prstGeom prst="flowChartExtra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45060" name="Text Box 4"/>
          <p:cNvSpPr txBox="1">
            <a:spLocks noChangeArrowheads="1"/>
          </p:cNvSpPr>
          <p:nvPr/>
        </p:nvSpPr>
        <p:spPr bwMode="auto">
          <a:xfrm>
            <a:off x="3851275" y="1792288"/>
            <a:ext cx="1498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pl-PL" sz="2400" b="1">
                <a:latin typeface="Verdana" pitchFamily="34" charset="0"/>
              </a:rPr>
              <a:t>HbA1c</a:t>
            </a:r>
          </a:p>
        </p:txBody>
      </p:sp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1384300" y="4592638"/>
            <a:ext cx="854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b="1">
                <a:latin typeface="Verdana" pitchFamily="34" charset="0"/>
              </a:rPr>
              <a:t>FPG</a:t>
            </a:r>
          </a:p>
        </p:txBody>
      </p:sp>
      <p:sp>
        <p:nvSpPr>
          <p:cNvPr id="45063" name="Text Box 7"/>
          <p:cNvSpPr txBox="1">
            <a:spLocks noChangeArrowheads="1"/>
          </p:cNvSpPr>
          <p:nvPr/>
        </p:nvSpPr>
        <p:spPr bwMode="auto">
          <a:xfrm>
            <a:off x="7000875" y="4592638"/>
            <a:ext cx="879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sz="2400" b="1">
                <a:latin typeface="Verdana" pitchFamily="34" charset="0"/>
              </a:rPr>
              <a:t>PPG</a:t>
            </a:r>
          </a:p>
        </p:txBody>
      </p:sp>
      <p:sp>
        <p:nvSpPr>
          <p:cNvPr id="45064" name="Text Box 8"/>
          <p:cNvSpPr txBox="1">
            <a:spLocks noChangeArrowheads="1"/>
          </p:cNvSpPr>
          <p:nvPr/>
        </p:nvSpPr>
        <p:spPr bwMode="auto">
          <a:xfrm>
            <a:off x="4551363" y="5969000"/>
            <a:ext cx="3498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l-PL" i="1"/>
              <a:t>Monnier L. Diabetes Metab 2006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0" dirty="0">
                <a:solidFill>
                  <a:srgbClr val="C00000"/>
                </a:solidFill>
                <a:latin typeface="Verdana" pitchFamily="34" charset="0"/>
              </a:rPr>
              <a:t>Kryteria wyrównania cukrzycy typu 1</a:t>
            </a:r>
            <a:br>
              <a:rPr lang="pl-PL" sz="2800" b="0" dirty="0">
                <a:solidFill>
                  <a:srgbClr val="C00000"/>
                </a:solidFill>
                <a:latin typeface="Verdana" pitchFamily="34" charset="0"/>
              </a:rPr>
            </a:br>
            <a:r>
              <a:rPr lang="pl-PL" sz="2800" b="0" dirty="0">
                <a:solidFill>
                  <a:srgbClr val="C00000"/>
                </a:solidFill>
                <a:latin typeface="Verdana" pitchFamily="34" charset="0"/>
              </a:rPr>
              <a:t> (PTD 2019)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HbA1c </a:t>
            </a:r>
            <a:r>
              <a:rPr lang="pl-PL" sz="2400" dirty="0">
                <a:latin typeface="Verdana" pitchFamily="34" charset="0"/>
              </a:rPr>
              <a:t>(%) (standard DCCT)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 ≤ 6.5%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Glikemia na czczo</a:t>
            </a:r>
            <a:r>
              <a:rPr lang="pl-PL" sz="2400" dirty="0">
                <a:latin typeface="Verdana" pitchFamily="34" charset="0"/>
              </a:rPr>
              <a:t> 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i przed posiłkami</a:t>
            </a:r>
            <a:r>
              <a:rPr lang="pl-PL" sz="2400" dirty="0">
                <a:latin typeface="Verdana" pitchFamily="34" charset="0"/>
              </a:rPr>
              <a:t> (podczas samokontroli): 4.4-6.1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 (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80-110 mg/dl</a:t>
            </a:r>
            <a:r>
              <a:rPr lang="pl-PL" sz="2400" dirty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Glikemia po posiłku</a:t>
            </a:r>
            <a:r>
              <a:rPr lang="pl-PL" sz="2400" dirty="0">
                <a:latin typeface="Verdana" pitchFamily="34" charset="0"/>
              </a:rPr>
              <a:t> (podczas samokontroli):  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pl-PL" sz="2400" dirty="0">
                <a:latin typeface="Verdana" pitchFamily="34" charset="0"/>
              </a:rPr>
              <a:t>   do 7.8 </a:t>
            </a:r>
            <a:r>
              <a:rPr lang="pl-PL" sz="2400" dirty="0" err="1">
                <a:latin typeface="Verdana" pitchFamily="34" charset="0"/>
              </a:rPr>
              <a:t>mmol</a:t>
            </a:r>
            <a:r>
              <a:rPr lang="pl-PL" sz="2400" dirty="0">
                <a:latin typeface="Verdana" pitchFamily="34" charset="0"/>
              </a:rPr>
              <a:t>/l (</a:t>
            </a:r>
            <a:r>
              <a:rPr lang="pl-PL" sz="2400" dirty="0">
                <a:solidFill>
                  <a:schemeClr val="hlink"/>
                </a:solidFill>
                <a:latin typeface="Verdana" pitchFamily="34" charset="0"/>
              </a:rPr>
              <a:t>140 mg/dl</a:t>
            </a:r>
            <a:r>
              <a:rPr lang="pl-PL" sz="2400" dirty="0">
                <a:latin typeface="Verdana" pitchFamily="34" charset="0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Dla każdego chorego należy indywidualnie określić docelowe wartości glikemii (szczególnie w przypadku dzieci, kobiet w ciąży i osób starszych)</a:t>
            </a:r>
          </a:p>
          <a:p>
            <a:pPr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U chorych z licznymi lub ciężkimi epizodami hipoglikemii należy przyjąć mniej rygorystyczne kryteria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Cele leczenia cukrzycy w wieku rozwojowym</a:t>
            </a:r>
          </a:p>
        </p:txBody>
      </p:sp>
      <p:sp>
        <p:nvSpPr>
          <p:cNvPr id="1761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Brak objawów cukrzycy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Dobre samopoczucie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Prawidłowe wzrastanie i dojrzewanie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Możliwość uczestniczenia w różnych codziennych </a:t>
            </a:r>
            <a:r>
              <a:rPr lang="pl-PL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aktywnościach</a:t>
            </a:r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 podobnie jak rówieśnicy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Normalne życie rodzinne i posiadanie potomstwa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Brak powikłań ostrych</a:t>
            </a:r>
          </a:p>
          <a:p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Brak powikłań przewlekłych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Elementy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leczenia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cukrzycy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typu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1</a:t>
            </a:r>
            <a:endParaRPr lang="en-US" sz="3200" dirty="0">
              <a:solidFill>
                <a:srgbClr val="C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Insulinoterapia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Dieta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</a:p>
          <a:p>
            <a:r>
              <a:rPr lang="en-U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Wysiłek</a:t>
            </a:r>
            <a:r>
              <a:rPr lang="en-US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28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fizyczny</a:t>
            </a:r>
            <a:endParaRPr lang="en-US" sz="28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en-US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Samokontrola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r"/>
            <a:r>
              <a:rPr lang="en-US" sz="2400" dirty="0" err="1">
                <a:latin typeface="Verdana" pitchFamily="34" charset="0"/>
                <a:ea typeface="Verdana" pitchFamily="34" charset="0"/>
                <a:cs typeface="Verdana" pitchFamily="34" charset="0"/>
              </a:rPr>
              <a:t>Edukacja</a:t>
            </a:r>
            <a:endParaRPr lang="en-US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05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8600"/>
            <a:ext cx="9191625" cy="625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Insulina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Przeciętna produkcja około 0.7 j/kg/dobę</a:t>
            </a:r>
          </a:p>
          <a:p>
            <a:r>
              <a:rPr lang="pl-PL" sz="2400" dirty="0"/>
              <a:t>Jest podawana za pomocą wstrzyknięć podskórnych lub pompą insulinową</a:t>
            </a:r>
          </a:p>
          <a:p>
            <a:r>
              <a:rPr lang="pl-PL" sz="2400" dirty="0"/>
              <a:t>Zapotrzebowanie na insulinę zależy od masy ciała, wielkości i kaloryczności posiłków oraz aktywności fizycznej</a:t>
            </a:r>
          </a:p>
          <a:p>
            <a:r>
              <a:rPr lang="pl-PL" sz="2400" dirty="0"/>
              <a:t>Wydzielanie dobowe insuliny:</a:t>
            </a:r>
          </a:p>
          <a:p>
            <a:pPr lvl="1"/>
            <a:r>
              <a:rPr lang="pl-PL" sz="2400"/>
              <a:t>Insulina bazowa (wydzielana </a:t>
            </a:r>
            <a:r>
              <a:rPr lang="pl-PL" sz="2400" dirty="0"/>
              <a:t>bez związku z </a:t>
            </a:r>
            <a:r>
              <a:rPr lang="pl-PL" sz="2400"/>
              <a:t>posiłkami): </a:t>
            </a:r>
            <a:r>
              <a:rPr lang="pl-PL" sz="2400" dirty="0"/>
              <a:t>20-50% dobowej produkcji</a:t>
            </a:r>
          </a:p>
          <a:p>
            <a:pPr lvl="1"/>
            <a:r>
              <a:rPr lang="pl-PL" sz="2400" dirty="0"/>
              <a:t>Insulina posiłkowa: niezbędna do zużycia glukozy i kalorii pochodzących z posiłku</a:t>
            </a:r>
          </a:p>
        </p:txBody>
      </p:sp>
    </p:spTree>
    <p:extLst>
      <p:ext uri="{BB962C8B-B14F-4D97-AF65-F5344CB8AC3E}">
        <p14:creationId xmlns:p14="http://schemas.microsoft.com/office/powerpoint/2010/main" val="2982799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BB788DE-0867-432C-997D-2266BB18F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Preparaty insuliny stosowane w pediatrii</a:t>
            </a:r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920C11AF-A720-4744-894F-2FB1E8FB1D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0502465"/>
              </p:ext>
            </p:extLst>
          </p:nvPr>
        </p:nvGraphicFramePr>
        <p:xfrm>
          <a:off x="457200" y="1600200"/>
          <a:ext cx="8229600" cy="3432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xmlns="" val="672084507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xmlns="" val="3080040557"/>
                    </a:ext>
                  </a:extLst>
                </a:gridCol>
              </a:tblGrid>
              <a:tr h="676672">
                <a:tc>
                  <a:txBody>
                    <a:bodyPr/>
                    <a:lstStyle/>
                    <a:p>
                      <a:r>
                        <a:rPr lang="pl-PL" sz="2400" dirty="0"/>
                        <a:t>Rodzaj insuliny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dirty="0"/>
                        <a:t>Preparat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4064198"/>
                  </a:ext>
                </a:extLst>
              </a:tr>
              <a:tr h="1377685">
                <a:tc>
                  <a:txBody>
                    <a:bodyPr/>
                    <a:lstStyle/>
                    <a:p>
                      <a:r>
                        <a:rPr lang="pl-PL" sz="2400" dirty="0"/>
                        <a:t>Szybko działająca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dirty="0" err="1"/>
                        <a:t>Humalog</a:t>
                      </a:r>
                      <a:endParaRPr lang="pl-PL" sz="2400" dirty="0"/>
                    </a:p>
                    <a:p>
                      <a:r>
                        <a:rPr lang="pl-PL" sz="2400" dirty="0" err="1"/>
                        <a:t>Novorapid</a:t>
                      </a:r>
                      <a:endParaRPr lang="pl-PL" sz="2400" dirty="0"/>
                    </a:p>
                    <a:p>
                      <a:r>
                        <a:rPr lang="pl-PL" sz="2400" dirty="0" err="1"/>
                        <a:t>Apidra</a:t>
                      </a:r>
                      <a:endParaRPr lang="pl-P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28856478"/>
                  </a:ext>
                </a:extLst>
              </a:tr>
              <a:tr h="1377685">
                <a:tc>
                  <a:txBody>
                    <a:bodyPr/>
                    <a:lstStyle/>
                    <a:p>
                      <a:r>
                        <a:rPr lang="pl-PL" sz="2400" dirty="0"/>
                        <a:t>Długo działająca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400" dirty="0" err="1"/>
                        <a:t>Lantus</a:t>
                      </a:r>
                      <a:endParaRPr lang="pl-PL" sz="2400" dirty="0"/>
                    </a:p>
                    <a:p>
                      <a:r>
                        <a:rPr lang="pl-PL" sz="2400" dirty="0" err="1"/>
                        <a:t>Abasaglar</a:t>
                      </a:r>
                      <a:r>
                        <a:rPr lang="pl-PL" sz="2400" dirty="0"/>
                        <a:t> </a:t>
                      </a:r>
                    </a:p>
                    <a:p>
                      <a:r>
                        <a:rPr lang="pl-PL" sz="2400" dirty="0" err="1"/>
                        <a:t>Levemir</a:t>
                      </a:r>
                      <a:endParaRPr lang="pl-PL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9813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8727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A5F181F-0B1A-4C25-ACF5-890D4E7DB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3600" dirty="0"/>
              <a:t>Preparaty insuliny</a:t>
            </a:r>
            <a:endParaRPr lang="pl-PL" dirty="0"/>
          </a:p>
        </p:txBody>
      </p:sp>
      <p:graphicFrame>
        <p:nvGraphicFramePr>
          <p:cNvPr id="4" name="Symbol zastępczy zawartości 3">
            <a:extLst>
              <a:ext uri="{FF2B5EF4-FFF2-40B4-BE49-F238E27FC236}">
                <a16:creationId xmlns:a16="http://schemas.microsoft.com/office/drawing/2014/main" xmlns="" id="{EDD8E723-9606-4DEF-8FDF-1F4B6B6C6C1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28650" y="1268760"/>
          <a:ext cx="7886700" cy="53146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1675">
                  <a:extLst>
                    <a:ext uri="{9D8B030D-6E8A-4147-A177-3AD203B41FA5}">
                      <a16:colId xmlns:a16="http://schemas.microsoft.com/office/drawing/2014/main" xmlns="" val="2275964873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3746196328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1511751977"/>
                    </a:ext>
                  </a:extLst>
                </a:gridCol>
                <a:gridCol w="1971675">
                  <a:extLst>
                    <a:ext uri="{9D8B030D-6E8A-4147-A177-3AD203B41FA5}">
                      <a16:colId xmlns:a16="http://schemas.microsoft.com/office/drawing/2014/main" xmlns="" val="1909951110"/>
                    </a:ext>
                  </a:extLst>
                </a:gridCol>
              </a:tblGrid>
              <a:tr h="727646">
                <a:tc>
                  <a:txBody>
                    <a:bodyPr/>
                    <a:lstStyle/>
                    <a:p>
                      <a:r>
                        <a:rPr lang="pl-PL" sz="2000" b="0" dirty="0"/>
                        <a:t>Insulina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0" dirty="0"/>
                        <a:t>początek (min)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0" dirty="0"/>
                        <a:t>szczyt (</a:t>
                      </a:r>
                      <a:r>
                        <a:rPr lang="pl-PL" sz="2000" b="0" dirty="0" err="1"/>
                        <a:t>hr</a:t>
                      </a:r>
                      <a:r>
                        <a:rPr lang="pl-PL" sz="2000" b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b="0" dirty="0"/>
                        <a:t>Czas działania (</a:t>
                      </a:r>
                      <a:r>
                        <a:rPr lang="pl-PL" sz="2000" b="0" dirty="0" err="1"/>
                        <a:t>hr</a:t>
                      </a:r>
                      <a:r>
                        <a:rPr lang="pl-PL" sz="2000" b="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11861750"/>
                  </a:ext>
                </a:extLst>
              </a:tr>
              <a:tr h="1676750">
                <a:tc>
                  <a:txBody>
                    <a:bodyPr/>
                    <a:lstStyle/>
                    <a:p>
                      <a:r>
                        <a:rPr lang="pl-PL" sz="2000" b="1" dirty="0"/>
                        <a:t>Szybko działająca</a:t>
                      </a:r>
                    </a:p>
                    <a:p>
                      <a:r>
                        <a:rPr lang="pl-PL" sz="2000" dirty="0" err="1"/>
                        <a:t>Lispro</a:t>
                      </a:r>
                      <a:endParaRPr lang="pl-PL" sz="2000" dirty="0"/>
                    </a:p>
                    <a:p>
                      <a:r>
                        <a:rPr lang="pl-PL" sz="2000" dirty="0" err="1"/>
                        <a:t>Aspart</a:t>
                      </a:r>
                      <a:endParaRPr lang="pl-PL" sz="2000" dirty="0"/>
                    </a:p>
                    <a:p>
                      <a:r>
                        <a:rPr lang="pl-PL" sz="2000" dirty="0" err="1"/>
                        <a:t>Glulisine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10 - 15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1 - 2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3214000"/>
                  </a:ext>
                </a:extLst>
              </a:tr>
              <a:tr h="621473">
                <a:tc>
                  <a:txBody>
                    <a:bodyPr/>
                    <a:lstStyle/>
                    <a:p>
                      <a:r>
                        <a:rPr lang="pl-PL" sz="2000" b="1" dirty="0" err="1"/>
                        <a:t>Regular</a:t>
                      </a:r>
                      <a:endParaRPr lang="pl-PL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30 - 45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2 - 3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6 - 8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2509304"/>
                  </a:ext>
                </a:extLst>
              </a:tr>
              <a:tr h="660744">
                <a:tc>
                  <a:txBody>
                    <a:bodyPr/>
                    <a:lstStyle/>
                    <a:p>
                      <a:r>
                        <a:rPr lang="pl-PL" sz="2000" b="1" dirty="0"/>
                        <a:t>NPH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2 - 4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5 - 6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2000" dirty="0"/>
                        <a:t>10 - 16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63209711"/>
                  </a:ext>
                </a:extLst>
              </a:tr>
              <a:tr h="1627989">
                <a:tc>
                  <a:txBody>
                    <a:bodyPr/>
                    <a:lstStyle/>
                    <a:p>
                      <a:r>
                        <a:rPr lang="pl-PL" sz="2000" b="1"/>
                        <a:t>Bazowa</a:t>
                      </a:r>
                      <a:endParaRPr lang="pl-PL" sz="2000" b="1" dirty="0"/>
                    </a:p>
                    <a:p>
                      <a:r>
                        <a:rPr lang="pl-PL" sz="2000" dirty="0" err="1"/>
                        <a:t>Detemir</a:t>
                      </a:r>
                      <a:endParaRPr lang="pl-PL" sz="2000" dirty="0"/>
                    </a:p>
                    <a:p>
                      <a:r>
                        <a:rPr lang="pl-PL" sz="2000" dirty="0" err="1"/>
                        <a:t>Glargine</a:t>
                      </a:r>
                      <a:endParaRPr lang="pl-PL" sz="2000" dirty="0"/>
                    </a:p>
                    <a:p>
                      <a:r>
                        <a:rPr lang="pl-PL" sz="2000" dirty="0" err="1"/>
                        <a:t>Degludec</a:t>
                      </a:r>
                      <a:endParaRPr lang="pl-PL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000" dirty="0"/>
                    </a:p>
                    <a:p>
                      <a:r>
                        <a:rPr lang="pl-PL" sz="2000" dirty="0"/>
                        <a:t>30 – 90</a:t>
                      </a:r>
                    </a:p>
                    <a:p>
                      <a:r>
                        <a:rPr lang="pl-PL" sz="2000" dirty="0"/>
                        <a:t>30 – 90</a:t>
                      </a:r>
                    </a:p>
                    <a:p>
                      <a:r>
                        <a:rPr lang="pl-PL" sz="2000" dirty="0"/>
                        <a:t>30 - 90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000" dirty="0"/>
                    </a:p>
                    <a:p>
                      <a:r>
                        <a:rPr lang="pl-PL" sz="2000" dirty="0"/>
                        <a:t>8</a:t>
                      </a:r>
                    </a:p>
                    <a:p>
                      <a:r>
                        <a:rPr lang="pl-PL" sz="2000" dirty="0"/>
                        <a:t>brak</a:t>
                      </a:r>
                    </a:p>
                    <a:p>
                      <a:r>
                        <a:rPr lang="pl-PL" sz="2000" dirty="0"/>
                        <a:t>brak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sz="2000" dirty="0"/>
                    </a:p>
                    <a:p>
                      <a:r>
                        <a:rPr lang="pl-PL" sz="2000" dirty="0"/>
                        <a:t>16 – 20</a:t>
                      </a:r>
                    </a:p>
                    <a:p>
                      <a:r>
                        <a:rPr lang="pl-PL" sz="2000" dirty="0"/>
                        <a:t>24</a:t>
                      </a:r>
                    </a:p>
                    <a:p>
                      <a:r>
                        <a:rPr lang="pl-PL" sz="2000" dirty="0"/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720929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65307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1116013" y="2276475"/>
            <a:ext cx="7543800" cy="1944688"/>
          </a:xfrm>
        </p:spPr>
        <p:txBody>
          <a:bodyPr>
            <a:normAutofit fontScale="90000"/>
          </a:bodyPr>
          <a:lstStyle/>
          <a:p>
            <a:r>
              <a:rPr lang="pl-PL" sz="2400" b="0">
                <a:latin typeface="Verdana" pitchFamily="34" charset="0"/>
              </a:rPr>
              <a:t>W razie potrzeby dostosowania dawki insuliny do wielkości i składu posiłku insuliny szybko dzialające mogą być bezpiecznie stosowane po jedzeniu jakkolwiek korzystniejszy profil glikemii poposiłkowej zapewniają wstrzyknięcia przed posiłkiem</a:t>
            </a:r>
            <a:r>
              <a:rPr lang="pl-PL" sz="4000">
                <a:latin typeface="Verdana" pitchFamily="34" charset="0"/>
              </a:rPr>
              <a:t/>
            </a:r>
            <a:br>
              <a:rPr lang="pl-PL" sz="4000">
                <a:latin typeface="Verdana" pitchFamily="34" charset="0"/>
              </a:rPr>
            </a:br>
            <a:endParaRPr lang="pl-PL" sz="40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Czynniki modyfikujące działanie insuliny</a:t>
            </a:r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>
                <a:latin typeface="Verdana" pitchFamily="34" charset="0"/>
              </a:rPr>
              <a:t>Miejsce iniekcji – najszybsze wchłanianie z powłok brzucha najwolniejsze z ud i pośladków</a:t>
            </a:r>
          </a:p>
          <a:p>
            <a:r>
              <a:rPr lang="pl-PL" sz="2400" dirty="0">
                <a:latin typeface="Verdana" pitchFamily="34" charset="0"/>
              </a:rPr>
              <a:t>Głębokość iniekcji – szybsza absorpcja po wstrzyknięciu domięśniowym</a:t>
            </a:r>
          </a:p>
          <a:p>
            <a:r>
              <a:rPr lang="pl-PL" sz="2400" dirty="0">
                <a:latin typeface="Verdana" pitchFamily="34" charset="0"/>
              </a:rPr>
              <a:t>Dawka insuliny – im mniejsza dawka tym szybsze wchłanianie</a:t>
            </a:r>
          </a:p>
          <a:p>
            <a:r>
              <a:rPr lang="pl-PL" sz="2400" dirty="0">
                <a:latin typeface="Verdana" pitchFamily="34" charset="0"/>
              </a:rPr>
              <a:t>Stężenie insuliny – im większe tym wolniejsze wchłanianie</a:t>
            </a:r>
          </a:p>
          <a:p>
            <a:pPr>
              <a:buFont typeface="Wingdings" pitchFamily="2" charset="2"/>
              <a:buNone/>
            </a:pPr>
            <a:endParaRPr lang="en-US" sz="2600" dirty="0">
              <a:latin typeface="Comic Sans MS" pitchFamily="66" charset="0"/>
            </a:endParaRPr>
          </a:p>
          <a:p>
            <a:endParaRPr lang="pl-PL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Klasyfikacja cukrzycy</a:t>
            </a:r>
            <a:endParaRPr lang="pl-PL" sz="3200" b="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1095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l-PL" sz="2400" b="1" dirty="0">
                <a:latin typeface="Verdana" pitchFamily="34" charset="0"/>
              </a:rPr>
              <a:t>Cukrzyca typu 1</a:t>
            </a:r>
          </a:p>
          <a:p>
            <a:pPr lvl="1"/>
            <a:r>
              <a:rPr lang="pl-PL" sz="2400" dirty="0">
                <a:latin typeface="Verdana" pitchFamily="34" charset="0"/>
              </a:rPr>
              <a:t>Autoimmunologiczna (zniszczenie komórek beta produkujących insulinę przez układ odpornościowy chorego – proces autoagresji)</a:t>
            </a:r>
          </a:p>
          <a:p>
            <a:pPr lvl="1"/>
            <a:r>
              <a:rPr lang="pl-PL" sz="2400" dirty="0">
                <a:latin typeface="Verdana" pitchFamily="34" charset="0"/>
              </a:rPr>
              <a:t>Idiopatyczna</a:t>
            </a:r>
          </a:p>
          <a:p>
            <a:r>
              <a:rPr lang="pl-PL" sz="2400" b="1" dirty="0">
                <a:latin typeface="Verdana" pitchFamily="34" charset="0"/>
              </a:rPr>
              <a:t>Cukrzyca typu 2</a:t>
            </a:r>
          </a:p>
          <a:p>
            <a:pPr lvl="1"/>
            <a:r>
              <a:rPr lang="pl-PL" sz="2400" dirty="0">
                <a:latin typeface="Verdana" pitchFamily="34" charset="0"/>
              </a:rPr>
              <a:t>Rozwój </a:t>
            </a:r>
            <a:r>
              <a:rPr lang="pl-PL" sz="2400" dirty="0" err="1">
                <a:latin typeface="Verdana" pitchFamily="34" charset="0"/>
              </a:rPr>
              <a:t>insulinooporności</a:t>
            </a:r>
            <a:r>
              <a:rPr lang="pl-PL" sz="2400" dirty="0">
                <a:latin typeface="Verdana" pitchFamily="34" charset="0"/>
              </a:rPr>
              <a:t> ze względnym niedoborem insuliny </a:t>
            </a:r>
          </a:p>
          <a:p>
            <a:pPr algn="ctr">
              <a:buNone/>
            </a:pPr>
            <a:r>
              <a:rPr lang="pl-PL" sz="2400" dirty="0">
                <a:latin typeface="Verdana" pitchFamily="34" charset="0"/>
              </a:rPr>
              <a:t>lub</a:t>
            </a:r>
          </a:p>
          <a:p>
            <a:pPr lvl="1"/>
            <a:r>
              <a:rPr lang="pl-PL" sz="2400" dirty="0">
                <a:latin typeface="Verdana" pitchFamily="34" charset="0"/>
              </a:rPr>
              <a:t>Przeważające zaburzenie wydzielania insuliny połączone z </a:t>
            </a:r>
            <a:r>
              <a:rPr lang="pl-PL" sz="2400" dirty="0" err="1">
                <a:latin typeface="Verdana" pitchFamily="34" charset="0"/>
              </a:rPr>
              <a:t>insulinoopornością</a:t>
            </a:r>
            <a:endParaRPr lang="pl-PL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dirty="0">
                <a:solidFill>
                  <a:srgbClr val="C00000"/>
                </a:solidFill>
                <a:latin typeface="Verdana" pitchFamily="34" charset="0"/>
              </a:rPr>
              <a:t>Czynniki modyfikujące działanie insuliny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>
                <a:latin typeface="Verdana" pitchFamily="34" charset="0"/>
              </a:rPr>
              <a:t>Aktywność fizyczna – przyspiesza absorpcję</a:t>
            </a:r>
          </a:p>
          <a:p>
            <a:r>
              <a:rPr lang="pl-PL" sz="2400" dirty="0">
                <a:latin typeface="Verdana" pitchFamily="34" charset="0"/>
              </a:rPr>
              <a:t>Masaż miejsca iniekcji – przyspiesza wchłanianie</a:t>
            </a:r>
          </a:p>
          <a:p>
            <a:r>
              <a:rPr lang="pl-PL" sz="2400" dirty="0">
                <a:latin typeface="Verdana" pitchFamily="34" charset="0"/>
              </a:rPr>
              <a:t>Przepływ krwi w tkance podskórnej:</a:t>
            </a:r>
          </a:p>
          <a:p>
            <a:pPr lvl="1"/>
            <a:r>
              <a:rPr lang="pl-PL" sz="2000" dirty="0">
                <a:latin typeface="Verdana" pitchFamily="34" charset="0"/>
              </a:rPr>
              <a:t>Zwiększony – przyspiesza wchłanianie (np. gorączka, sauna, wodny masaż)</a:t>
            </a:r>
          </a:p>
          <a:p>
            <a:pPr lvl="1"/>
            <a:r>
              <a:rPr lang="pl-PL" sz="2000" dirty="0">
                <a:latin typeface="Verdana" pitchFamily="34" charset="0"/>
              </a:rPr>
              <a:t>Zmniejszony – zwalnia wchłanianie (np. zimna kąpiel, odwodnienie, palenie papierosów)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Zalecenia </a:t>
            </a:r>
            <a:r>
              <a:rPr lang="pl-PL" sz="280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Polskiego Towarzystwa Diabetologicznego</a:t>
            </a:r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(2019 r.) oraz International </a:t>
            </a:r>
            <a:r>
              <a:rPr lang="pl-PL" sz="2800" b="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Society</a:t>
            </a:r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for </a:t>
            </a:r>
            <a:r>
              <a:rPr lang="pl-PL" sz="2800" b="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Pediatric</a:t>
            </a:r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pl-PL" sz="2800" b="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Adolescents</a:t>
            </a:r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800" b="0" dirty="0" err="1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Diabetes</a:t>
            </a:r>
            <a:r>
              <a:rPr lang="pl-PL" sz="2800" b="0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 (2018 r.)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 dirty="0">
                <a:latin typeface="Arial" pitchFamily="34" charset="0"/>
                <a:cs typeface="Arial" pitchFamily="34" charset="0"/>
              </a:rPr>
              <a:t>Optymalną metodą leczenia cukrzycy w wieku rozwojowym jest intensywna funkcjonalna insulinoterapia</a:t>
            </a:r>
          </a:p>
          <a:p>
            <a:pPr lvl="1"/>
            <a:r>
              <a:rPr lang="pl-PL" sz="2400" dirty="0">
                <a:latin typeface="Arial" pitchFamily="34" charset="0"/>
                <a:cs typeface="Arial" pitchFamily="34" charset="0"/>
              </a:rPr>
              <a:t>Niemowlęta, małe dzieci i dzieci przedszkolne – </a:t>
            </a:r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leczenie ciągłym podskórnym wlewem insuliny pompą osobistą</a:t>
            </a:r>
          </a:p>
          <a:p>
            <a:pPr lvl="1"/>
            <a:r>
              <a:rPr lang="pl-PL" sz="2400" dirty="0">
                <a:latin typeface="Arial" pitchFamily="34" charset="0"/>
                <a:cs typeface="Arial" pitchFamily="34" charset="0"/>
              </a:rPr>
              <a:t>Dzieci w wieku szkolnym i młodzież – </a:t>
            </a:r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wielokrotne wstrzyknięcia z zastosowaniem </a:t>
            </a:r>
            <a:r>
              <a:rPr lang="pl-PL" sz="24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szybko działających </a:t>
            </a:r>
            <a:r>
              <a:rPr lang="pl-PL" sz="24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insulin lub leczenie pompą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 anchor="ctr"/>
          <a:lstStyle/>
          <a:p>
            <a:pPr eaLnBrk="1" hangingPunct="1"/>
            <a:r>
              <a:rPr lang="pl-PL" altLang="pl-PL" sz="2800">
                <a:latin typeface="Verdana" panose="020B0604030504040204" pitchFamily="34" charset="0"/>
              </a:rPr>
              <a:t>Pompa insulinowa i niezbędne akcesoria</a:t>
            </a:r>
            <a:endParaRPr lang="en-US" altLang="pl-PL" sz="2800">
              <a:latin typeface="Verdana" panose="020B0604030504040204" pitchFamily="34" charset="0"/>
            </a:endParaRPr>
          </a:p>
        </p:txBody>
      </p:sp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5084763"/>
            <a:ext cx="1654175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7" y="1600200"/>
            <a:ext cx="3215541" cy="332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388" y="2057400"/>
            <a:ext cx="1903412" cy="271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2057400"/>
            <a:ext cx="1903412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5" name="Freeform 7"/>
          <p:cNvSpPr>
            <a:spLocks/>
          </p:cNvSpPr>
          <p:nvPr/>
        </p:nvSpPr>
        <p:spPr bwMode="auto">
          <a:xfrm>
            <a:off x="4572000" y="4267200"/>
            <a:ext cx="1588" cy="914400"/>
          </a:xfrm>
          <a:custGeom>
            <a:avLst/>
            <a:gdLst>
              <a:gd name="T0" fmla="*/ 0 w 1"/>
              <a:gd name="T1" fmla="*/ 1451609782 h 576"/>
              <a:gd name="T2" fmla="*/ 0 w 1"/>
              <a:gd name="T3" fmla="*/ 0 h 576"/>
              <a:gd name="T4" fmla="*/ 0 60000 65536"/>
              <a:gd name="T5" fmla="*/ 0 60000 65536"/>
              <a:gd name="T6" fmla="*/ 0 w 1"/>
              <a:gd name="T7" fmla="*/ 0 h 576"/>
              <a:gd name="T8" fmla="*/ 1 w 1"/>
              <a:gd name="T9" fmla="*/ 576 h 576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" h="576">
                <a:moveTo>
                  <a:pt x="0" y="576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27656" name="Freeform 8"/>
          <p:cNvSpPr>
            <a:spLocks/>
          </p:cNvSpPr>
          <p:nvPr/>
        </p:nvSpPr>
        <p:spPr bwMode="auto">
          <a:xfrm>
            <a:off x="2152650" y="3425825"/>
            <a:ext cx="1200150" cy="3175"/>
          </a:xfrm>
          <a:custGeom>
            <a:avLst/>
            <a:gdLst>
              <a:gd name="T0" fmla="*/ 1905238303 w 756"/>
              <a:gd name="T1" fmla="*/ 5040312 h 2"/>
              <a:gd name="T2" fmla="*/ 0 w 756"/>
              <a:gd name="T3" fmla="*/ 0 h 2"/>
              <a:gd name="T4" fmla="*/ 0 60000 65536"/>
              <a:gd name="T5" fmla="*/ 0 60000 65536"/>
              <a:gd name="T6" fmla="*/ 0 w 756"/>
              <a:gd name="T7" fmla="*/ 0 h 2"/>
              <a:gd name="T8" fmla="*/ 756 w 756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56" h="2">
                <a:moveTo>
                  <a:pt x="756" y="2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27657" name="Freeform 9"/>
          <p:cNvSpPr>
            <a:spLocks/>
          </p:cNvSpPr>
          <p:nvPr/>
        </p:nvSpPr>
        <p:spPr bwMode="auto">
          <a:xfrm>
            <a:off x="5829300" y="3425825"/>
            <a:ext cx="1181100" cy="3175"/>
          </a:xfrm>
          <a:custGeom>
            <a:avLst/>
            <a:gdLst>
              <a:gd name="T0" fmla="*/ 1874996428 w 744"/>
              <a:gd name="T1" fmla="*/ 5040312 h 2"/>
              <a:gd name="T2" fmla="*/ 0 w 744"/>
              <a:gd name="T3" fmla="*/ 0 h 2"/>
              <a:gd name="T4" fmla="*/ 0 60000 65536"/>
              <a:gd name="T5" fmla="*/ 0 60000 65536"/>
              <a:gd name="T6" fmla="*/ 0 w 744"/>
              <a:gd name="T7" fmla="*/ 0 h 2"/>
              <a:gd name="T8" fmla="*/ 744 w 744"/>
              <a:gd name="T9" fmla="*/ 2 h 2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744" h="2">
                <a:moveTo>
                  <a:pt x="744" y="2"/>
                </a:moveTo>
                <a:lnTo>
                  <a:pt x="0" y="0"/>
                </a:lnTo>
              </a:path>
            </a:pathLst>
          </a:custGeom>
          <a:noFill/>
          <a:ln w="222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pl-PL"/>
          </a:p>
        </p:txBody>
      </p:sp>
      <p:sp>
        <p:nvSpPr>
          <p:cNvPr id="28682" name="Text Box 10"/>
          <p:cNvSpPr txBox="1">
            <a:spLocks noChangeArrowheads="1"/>
          </p:cNvSpPr>
          <p:nvPr/>
        </p:nvSpPr>
        <p:spPr bwMode="auto">
          <a:xfrm>
            <a:off x="3657600" y="64008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2400" b="1">
                <a:effectLst/>
                <a:latin typeface="Arial" panose="020B0604020202020204" pitchFamily="34" charset="0"/>
              </a:rPr>
              <a:t>Zbiornik</a:t>
            </a:r>
            <a:endParaRPr lang="en-US" altLang="pl-PL" sz="2400" b="1">
              <a:effectLst/>
              <a:latin typeface="Arial" panose="020B0604020202020204" pitchFamily="34" charset="0"/>
            </a:endParaRPr>
          </a:p>
        </p:txBody>
      </p:sp>
      <p:sp>
        <p:nvSpPr>
          <p:cNvPr id="28683" name="Text Box 11"/>
          <p:cNvSpPr txBox="1">
            <a:spLocks noChangeArrowheads="1"/>
          </p:cNvSpPr>
          <p:nvPr/>
        </p:nvSpPr>
        <p:spPr bwMode="auto">
          <a:xfrm>
            <a:off x="6781800" y="1600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2400" b="1">
                <a:effectLst/>
                <a:latin typeface="Arial" panose="020B0604020202020204" pitchFamily="34" charset="0"/>
              </a:rPr>
              <a:t>Zestaw inf.</a:t>
            </a:r>
            <a:endParaRPr lang="en-US" altLang="pl-PL" sz="2400" b="1">
              <a:effectLst/>
              <a:latin typeface="Arial" panose="020B0604020202020204" pitchFamily="34" charset="0"/>
            </a:endParaRPr>
          </a:p>
        </p:txBody>
      </p:sp>
      <p:sp>
        <p:nvSpPr>
          <p:cNvPr id="28684" name="Text Box 12"/>
          <p:cNvSpPr txBox="1">
            <a:spLocks noChangeArrowheads="1"/>
          </p:cNvSpPr>
          <p:nvPr/>
        </p:nvSpPr>
        <p:spPr bwMode="auto">
          <a:xfrm>
            <a:off x="457200" y="1600200"/>
            <a:ext cx="182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2400" b="1">
                <a:effectLst/>
                <a:latin typeface="Arial" panose="020B0604020202020204" pitchFamily="34" charset="0"/>
              </a:rPr>
              <a:t>Serter</a:t>
            </a:r>
            <a:endParaRPr lang="en-US" altLang="pl-PL" sz="2400" b="1">
              <a:effectLst/>
              <a:latin typeface="Arial" panose="020B0604020202020204" pitchFamily="34" charset="0"/>
            </a:endParaRPr>
          </a:p>
        </p:txBody>
      </p:sp>
      <p:sp>
        <p:nvSpPr>
          <p:cNvPr id="28685" name="Text Box 13"/>
          <p:cNvSpPr txBox="1">
            <a:spLocks noChangeArrowheads="1"/>
          </p:cNvSpPr>
          <p:nvPr/>
        </p:nvSpPr>
        <p:spPr bwMode="auto">
          <a:xfrm>
            <a:off x="3657600" y="1600200"/>
            <a:ext cx="20665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l-PL" altLang="pl-PL" sz="2400" b="1" dirty="0">
                <a:effectLst/>
                <a:latin typeface="Arial" panose="020B0604020202020204" pitchFamily="34" charset="0"/>
              </a:rPr>
              <a:t>Pompa</a:t>
            </a:r>
            <a:endParaRPr lang="en-US" altLang="pl-PL" sz="2400" b="1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174691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/>
              <a:t>Wybrane modele pomp insulinowych</a:t>
            </a:r>
          </a:p>
        </p:txBody>
      </p:sp>
      <p:grpSp>
        <p:nvGrpSpPr>
          <p:cNvPr id="4" name="Gruppieren 19"/>
          <p:cNvGrpSpPr>
            <a:grpSpLocks/>
          </p:cNvGrpSpPr>
          <p:nvPr/>
        </p:nvGrpSpPr>
        <p:grpSpPr bwMode="auto">
          <a:xfrm>
            <a:off x="457200" y="1952836"/>
            <a:ext cx="3888432" cy="3528392"/>
            <a:chOff x="6969918" y="3545681"/>
            <a:chExt cx="2228058" cy="1925638"/>
          </a:xfrm>
        </p:grpSpPr>
        <p:pic>
          <p:nvPicPr>
            <p:cNvPr id="5" name="Picture 7" descr="C:\Users\mario meinhard.EXPLAIN\Desktop\spirit_combo_pump_bluetooth_head_on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45388" y="4365104"/>
              <a:ext cx="1652588" cy="1023938"/>
            </a:xfrm>
            <a:prstGeom prst="rect">
              <a:avLst/>
            </a:prstGeom>
            <a:noFill/>
            <a:effectLst>
              <a:reflection stA="75000" endPos="20000" dir="5400000" sy="-100000" algn="bl" rotWithShape="0"/>
            </a:effectLst>
          </p:spPr>
        </p:pic>
        <p:pic>
          <p:nvPicPr>
            <p:cNvPr id="6" name="Picture 6" descr="C:\Users\mario meinhard.EXPLAIN\Desktop\aviva_bg_results_12hour_mg_head_on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969918" y="3545681"/>
              <a:ext cx="1146175" cy="1925638"/>
            </a:xfrm>
            <a:prstGeom prst="rect">
              <a:avLst/>
            </a:prstGeom>
            <a:noFill/>
            <a:effectLst>
              <a:reflection stA="75000" endPos="20000" dir="5400000" sy="-100000" algn="bl" rotWithShape="0"/>
            </a:effectLst>
          </p:spPr>
        </p:pic>
      </p:grpSp>
      <p:pic>
        <p:nvPicPr>
          <p:cNvPr id="75778" name="Picture 2" descr="https://encrypted-tbn1.gstatic.com/images?q=tbn:ANd9GcTYDkkFfKon4qlkvw7L06e17jOEupFapuU1-1LeUukTzMQpUm1U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330" y="3303004"/>
            <a:ext cx="3659470" cy="237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800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Pompa insulinowa</a:t>
            </a:r>
          </a:p>
        </p:txBody>
      </p:sp>
      <p:pic>
        <p:nvPicPr>
          <p:cNvPr id="3" name="Picture 6" descr="ac_spiri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02723" y="2003048"/>
            <a:ext cx="3877352" cy="3514184"/>
          </a:xfrm>
          <a:prstGeom prst="rect">
            <a:avLst/>
          </a:prstGeom>
          <a:noFill/>
          <a:ln/>
        </p:spPr>
      </p:pic>
      <p:pic>
        <p:nvPicPr>
          <p:cNvPr id="4" name="Picture 8" descr="paradigm_722_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62500" y="2471738"/>
            <a:ext cx="3810000" cy="2781300"/>
          </a:xfrm>
          <a:prstGeom prst="rect">
            <a:avLst/>
          </a:prstGeom>
          <a:noFill/>
          <a:ln/>
        </p:spPr>
      </p:pic>
    </p:spTree>
    <p:extLst>
      <p:ext uri="{BB962C8B-B14F-4D97-AF65-F5344CB8AC3E}">
        <p14:creationId xmlns:p14="http://schemas.microsoft.com/office/powerpoint/2010/main" val="3328896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476672"/>
            <a:ext cx="7886700" cy="1066378"/>
          </a:xfrm>
        </p:spPr>
        <p:txBody>
          <a:bodyPr>
            <a:normAutofit/>
          </a:bodyPr>
          <a:lstStyle/>
          <a:p>
            <a:r>
              <a:rPr lang="pl-PL" sz="2800" dirty="0"/>
              <a:t>Systemy sprzężone z pompą insulinową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102" y="1543050"/>
            <a:ext cx="8394694" cy="4694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7076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latin typeface="Verdana" pitchFamily="34" charset="0"/>
              </a:rPr>
              <a:t>Zasada działania osobistej pompy insulinowej</a:t>
            </a:r>
            <a:endParaRPr lang="pl-PL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Verdana" pitchFamily="34" charset="0"/>
              </a:rPr>
              <a:t>Osobista pompa insulinowa jest urządzeniem połączonym z tkanką podskórną za pomocą drenu i kaniuli („wkłucia”), bardzo precyzyjnie, w sposób ciągły podającym insulinę</a:t>
            </a:r>
          </a:p>
          <a:p>
            <a:r>
              <a:rPr lang="pl-PL" sz="2400" dirty="0">
                <a:latin typeface="Verdana" pitchFamily="34" charset="0"/>
              </a:rPr>
              <a:t>Osobista pompa insulinowa podaje tylko </a:t>
            </a:r>
            <a:r>
              <a:rPr lang="pl-PL" sz="2400" b="1" dirty="0">
                <a:solidFill>
                  <a:srgbClr val="C00000"/>
                </a:solidFill>
                <a:latin typeface="Verdana" pitchFamily="34" charset="0"/>
              </a:rPr>
              <a:t>jeden</a:t>
            </a:r>
            <a:r>
              <a:rPr lang="pl-PL" sz="2400" dirty="0">
                <a:latin typeface="Verdana" pitchFamily="34" charset="0"/>
              </a:rPr>
              <a:t> </a:t>
            </a:r>
            <a:r>
              <a:rPr lang="pl-PL" sz="2400" b="1" dirty="0">
                <a:solidFill>
                  <a:srgbClr val="C00000"/>
                </a:solidFill>
                <a:latin typeface="Verdana" pitchFamily="34" charset="0"/>
              </a:rPr>
              <a:t>rodzaj insuliny </a:t>
            </a:r>
          </a:p>
          <a:p>
            <a:pPr lvl="1"/>
            <a:r>
              <a:rPr lang="pl-PL" sz="2100" dirty="0">
                <a:latin typeface="Verdana" pitchFamily="34" charset="0"/>
              </a:rPr>
              <a:t>W osobistych pompach insulinowych stosuje się niemal wyłącznie </a:t>
            </a:r>
            <a:r>
              <a:rPr lang="pl-PL" sz="2100" dirty="0">
                <a:solidFill>
                  <a:srgbClr val="7030A0"/>
                </a:solidFill>
                <a:latin typeface="Verdana" pitchFamily="34" charset="0"/>
              </a:rPr>
              <a:t>szybko działające analogi </a:t>
            </a:r>
            <a:r>
              <a:rPr lang="pl-PL" sz="2100" dirty="0">
                <a:latin typeface="Verdana" pitchFamily="34" charset="0"/>
              </a:rPr>
              <a:t>insuliny (</a:t>
            </a:r>
            <a:r>
              <a:rPr lang="pl-PL" sz="2100" dirty="0" err="1">
                <a:latin typeface="Verdana" pitchFamily="34" charset="0"/>
              </a:rPr>
              <a:t>NovoRapid</a:t>
            </a:r>
            <a:r>
              <a:rPr lang="pl-PL" sz="2100" dirty="0">
                <a:latin typeface="Verdana" pitchFamily="34" charset="0"/>
              </a:rPr>
              <a:t>, </a:t>
            </a:r>
            <a:r>
              <a:rPr lang="pl-PL" sz="2100" dirty="0" err="1">
                <a:latin typeface="Verdana" pitchFamily="34" charset="0"/>
              </a:rPr>
              <a:t>Humalog</a:t>
            </a:r>
            <a:r>
              <a:rPr lang="pl-PL" sz="2100" dirty="0">
                <a:latin typeface="Verdana" pitchFamily="34" charset="0"/>
              </a:rPr>
              <a:t>, </a:t>
            </a:r>
            <a:r>
              <a:rPr lang="pl-PL" sz="2100" dirty="0" err="1">
                <a:latin typeface="Verdana" pitchFamily="34" charset="0"/>
              </a:rPr>
              <a:t>Apidra</a:t>
            </a:r>
            <a:r>
              <a:rPr lang="pl-PL" sz="2100" dirty="0">
                <a:latin typeface="Verdana" pitchFamily="34" charset="0"/>
              </a:rPr>
              <a:t>)</a:t>
            </a:r>
          </a:p>
          <a:p>
            <a:pPr lvl="1"/>
            <a:r>
              <a:rPr lang="pl-PL" sz="2100" dirty="0">
                <a:latin typeface="Verdana" pitchFamily="34" charset="0"/>
              </a:rPr>
              <a:t>Można stosować krótko działające insuliny ludzkie, jednak nie pozwala to na wykorzystanie większości zalet pompy</a:t>
            </a:r>
          </a:p>
          <a:p>
            <a:endParaRPr lang="pl-PL" sz="2400" dirty="0">
              <a:latin typeface="Verdana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86454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0">
                <a:solidFill>
                  <a:schemeClr val="hlink"/>
                </a:solidFill>
                <a:latin typeface="Verdana" pitchFamily="34" charset="0"/>
              </a:rPr>
              <a:t>Sposób podawania insuliny pompą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2400">
                <a:latin typeface="Verdana" pitchFamily="34" charset="0"/>
              </a:rPr>
              <a:t>System ciągłego podawania insuliny w układzie pętli otwartej</a:t>
            </a:r>
          </a:p>
          <a:p>
            <a:r>
              <a:rPr lang="pl-PL" sz="2400">
                <a:latin typeface="Verdana" pitchFamily="34" charset="0"/>
              </a:rPr>
              <a:t>Regulacji pracy pompy dokonuje jej użytkownik na podstawie wyników pomiarów stężenia glukozy we krwi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85775"/>
            <a:ext cx="7772400" cy="1143000"/>
          </a:xfrm>
        </p:spPr>
        <p:txBody>
          <a:bodyPr anchor="ctr">
            <a:normAutofit fontScale="90000"/>
          </a:bodyPr>
          <a:lstStyle/>
          <a:p>
            <a:pPr eaLnBrk="1" hangingPunct="1"/>
            <a:r>
              <a:rPr lang="pl-PL" sz="3600">
                <a:latin typeface="Verdana" pitchFamily="34" charset="0"/>
              </a:rPr>
              <a:t>Jak działa osobista pompa insulinowa?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981200"/>
            <a:ext cx="8642350" cy="4616450"/>
          </a:xfrm>
        </p:spPr>
        <p:txBody>
          <a:bodyPr/>
          <a:lstStyle/>
          <a:p>
            <a:pPr eaLnBrk="1" hangingPunct="1"/>
            <a:r>
              <a:rPr lang="pl-PL" sz="2400" b="1">
                <a:solidFill>
                  <a:srgbClr val="00B050"/>
                </a:solidFill>
                <a:latin typeface="Verdana" pitchFamily="34" charset="0"/>
              </a:rPr>
              <a:t>Insulinemia podstawowa</a:t>
            </a:r>
            <a:r>
              <a:rPr lang="pl-PL" sz="2400">
                <a:solidFill>
                  <a:srgbClr val="00B050"/>
                </a:solidFill>
                <a:latin typeface="Verdana" pitchFamily="34" charset="0"/>
              </a:rPr>
              <a:t> </a:t>
            </a:r>
            <a:r>
              <a:rPr lang="pl-PL" sz="2400">
                <a:latin typeface="Verdana" pitchFamily="34" charset="0"/>
              </a:rPr>
              <a:t>zabezpieczana jest tzw. wlewem podstawowym (insulina podawana jest zgodnie ze wcześniejszym zaprogramowaniem, najczęściej z różną prędkością w zależności od pory dnia)</a:t>
            </a:r>
          </a:p>
          <a:p>
            <a:pPr eaLnBrk="1" hangingPunct="1"/>
            <a:endParaRPr lang="pl-PL" sz="2400" b="1">
              <a:latin typeface="Verdana" pitchFamily="34" charset="0"/>
            </a:endParaRPr>
          </a:p>
          <a:p>
            <a:pPr eaLnBrk="1" hangingPunct="1"/>
            <a:r>
              <a:rPr lang="pl-PL" sz="2400" b="1">
                <a:solidFill>
                  <a:srgbClr val="00B050"/>
                </a:solidFill>
                <a:latin typeface="Verdana" pitchFamily="34" charset="0"/>
              </a:rPr>
              <a:t>Insulinemia</a:t>
            </a:r>
            <a:r>
              <a:rPr lang="pl-PL" sz="2400">
                <a:solidFill>
                  <a:srgbClr val="00B050"/>
                </a:solidFill>
                <a:latin typeface="Verdana" pitchFamily="34" charset="0"/>
              </a:rPr>
              <a:t> </a:t>
            </a:r>
            <a:r>
              <a:rPr lang="pl-PL" sz="2400" b="1">
                <a:solidFill>
                  <a:srgbClr val="00B050"/>
                </a:solidFill>
                <a:latin typeface="Verdana" pitchFamily="34" charset="0"/>
              </a:rPr>
              <a:t>poposiłkowa</a:t>
            </a:r>
            <a:r>
              <a:rPr lang="pl-PL" sz="2400">
                <a:solidFill>
                  <a:srgbClr val="00B050"/>
                </a:solidFill>
                <a:latin typeface="Verdana" pitchFamily="34" charset="0"/>
              </a:rPr>
              <a:t> </a:t>
            </a:r>
            <a:r>
              <a:rPr lang="pl-PL" sz="2400">
                <a:latin typeface="Verdana" pitchFamily="34" charset="0"/>
              </a:rPr>
              <a:t>zabezpieczana jest tzw. bolusem posiłkowym, czyli przyspieszeniem wlewu insuliny związanym z posiłkiem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</a:rPr>
              <a:t>Wskazania do leczenia pompą małych dzieci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latin typeface="Verdana" pitchFamily="34" charset="0"/>
              </a:rPr>
              <a:t>Duża wrażliwość na insulinę u małych dzieci: konieczność dokładnego dawkowania przy małym zapotrzebowaniu                                 (dokładność 0.025 - 0.05 – 0.1 j.)</a:t>
            </a:r>
          </a:p>
          <a:p>
            <a:r>
              <a:rPr lang="pl-PL" sz="2400" dirty="0">
                <a:latin typeface="Verdana" pitchFamily="34" charset="0"/>
              </a:rPr>
              <a:t>Trudny do przewidzenia czas spożycia posiłku i jego wielkość przez małe dzieci</a:t>
            </a:r>
          </a:p>
          <a:p>
            <a:r>
              <a:rPr lang="pl-PL" sz="2400" dirty="0">
                <a:latin typeface="Verdana" pitchFamily="34" charset="0"/>
              </a:rPr>
              <a:t>Lęk przed wstrzyknięciami                                (częste posiłki – liczne iniekcje)</a:t>
            </a:r>
          </a:p>
          <a:p>
            <a:r>
              <a:rPr lang="pl-PL" sz="2400" dirty="0">
                <a:latin typeface="Verdana" pitchFamily="34" charset="0"/>
              </a:rPr>
              <a:t>Nieświadomość hipoglikemii/hipoglikemie nocne</a:t>
            </a:r>
          </a:p>
          <a:p>
            <a:r>
              <a:rPr lang="pl-PL" sz="2400" dirty="0">
                <a:latin typeface="Verdana" pitchFamily="34" charset="0"/>
              </a:rPr>
              <a:t>Chwiejny przebieg cukrzycy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67057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Klasyfikacja cukrzycy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Inne określone typy cukrzycy 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Defekty genetyczne czynności komórek beta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Defekty genetyczne działania insuliny</a:t>
            </a:r>
          </a:p>
          <a:p>
            <a:pPr lvl="1"/>
            <a:r>
              <a:rPr lang="pl-PL" sz="2200" dirty="0">
                <a:latin typeface="Verdana" pitchFamily="34" charset="0"/>
                <a:ea typeface="Verdana" pitchFamily="34" charset="0"/>
                <a:cs typeface="Verdana" pitchFamily="34" charset="0"/>
              </a:rPr>
              <a:t>Choroby trzustki</a:t>
            </a:r>
          </a:p>
          <a:p>
            <a:pPr lvl="2"/>
            <a:r>
              <a:rPr lang="pl-PL" dirty="0">
                <a:latin typeface="Verdana" pitchFamily="34" charset="0"/>
                <a:ea typeface="Verdana" pitchFamily="34" charset="0"/>
                <a:cs typeface="Verdana" pitchFamily="34" charset="0"/>
              </a:rPr>
              <a:t>Zapalenie trzustki, urazy, usunięcie trzustki</a:t>
            </a:r>
          </a:p>
          <a:p>
            <a:pPr lvl="2"/>
            <a:r>
              <a:rPr lang="pl-PL" dirty="0">
                <a:latin typeface="Verdana" pitchFamily="34" charset="0"/>
                <a:ea typeface="Verdana" pitchFamily="34" charset="0"/>
                <a:cs typeface="Verdana" pitchFamily="34" charset="0"/>
              </a:rPr>
              <a:t>Mukowiscydoza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Różne choroby endokrynologiczne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Niektóre leki</a:t>
            </a:r>
          </a:p>
          <a:p>
            <a:r>
              <a:rPr lang="pl-PL" sz="2400" b="1" dirty="0">
                <a:latin typeface="Verdana" pitchFamily="34" charset="0"/>
                <a:ea typeface="Verdana" pitchFamily="34" charset="0"/>
                <a:cs typeface="Verdana" pitchFamily="34" charset="0"/>
              </a:rPr>
              <a:t>Cukrzyca ciążowa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Zaburzenia tolerancji węglowodanów lub cukrzyca rozwijające się lub po raz pierwszy rozpoznane w ciąży</a:t>
            </a:r>
          </a:p>
          <a:p>
            <a:endParaRPr lang="pl-P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endParaRPr lang="pl-PL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260649"/>
            <a:ext cx="7886700" cy="1368152"/>
          </a:xfrm>
        </p:spPr>
        <p:txBody>
          <a:bodyPr>
            <a:normAutofit/>
          </a:bodyPr>
          <a:lstStyle/>
          <a:p>
            <a:r>
              <a:rPr lang="pl-PL" sz="3200" dirty="0"/>
              <a:t>Osobisty system CGM – Guardian Connect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/>
          <a:srcRect l="1306" t="6665" r="329" b="2027"/>
          <a:stretch/>
        </p:blipFill>
        <p:spPr>
          <a:xfrm>
            <a:off x="894523" y="1910798"/>
            <a:ext cx="7345017" cy="3927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37012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1131095"/>
            <a:ext cx="7886700" cy="380304"/>
          </a:xfrm>
        </p:spPr>
        <p:txBody>
          <a:bodyPr>
            <a:normAutofit fontScale="90000"/>
          </a:bodyPr>
          <a:lstStyle/>
          <a:p>
            <a:r>
              <a:rPr lang="pl-PL" dirty="0"/>
              <a:t>Osobisty system </a:t>
            </a:r>
            <a:r>
              <a:rPr lang="pl-PL" dirty="0" err="1"/>
              <a:t>Dexcom</a:t>
            </a:r>
            <a:r>
              <a:rPr lang="pl-PL" dirty="0"/>
              <a:t> G4 Platinum</a:t>
            </a:r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08760" y="1606355"/>
            <a:ext cx="6298810" cy="435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303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ChangeArrowheads="1"/>
          </p:cNvSpPr>
          <p:nvPr>
            <p:ph type="title"/>
          </p:nvPr>
        </p:nvSpPr>
        <p:spPr>
          <a:xfrm>
            <a:off x="904461" y="1190625"/>
            <a:ext cx="7136296" cy="695325"/>
          </a:xfrm>
        </p:spPr>
        <p:txBody>
          <a:bodyPr>
            <a:noAutofit/>
          </a:bodyPr>
          <a:lstStyle/>
          <a:p>
            <a:r>
              <a:rPr lang="pl" sz="2400" dirty="0"/>
              <a:t>Freestyle Libre - System </a:t>
            </a:r>
            <a:r>
              <a:rPr lang="pl" sz="2400" b="1" dirty="0"/>
              <a:t>monitorowania glikemii FLASH</a:t>
            </a:r>
            <a:endParaRPr lang="pl" sz="24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4171950" y="5715000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pl" sz="600">
                <a:solidFill>
                  <a:srgbClr val="D9D9D6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rgbClr val="D9D9D6"/>
                </a:solidFill>
                <a:ea typeface="MS PGothic" pitchFamily="34" charset="-128"/>
              </a:rPr>
              <a:pPr algn="ctr" eaLnBrk="1" hangingPunct="1">
                <a:spcBef>
                  <a:spcPct val="50000"/>
                </a:spcBef>
                <a:buNone/>
              </a:pPr>
              <a:t>52</a:t>
            </a:fld>
            <a:r>
              <a:rPr lang="pl" sz="600">
                <a:solidFill>
                  <a:srgbClr val="D9D9D6"/>
                </a:solidFill>
                <a:ea typeface="MS PGothic" pitchFamily="34" charset="-128"/>
              </a:rPr>
              <a:t> z 27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5600700"/>
            <a:ext cx="1314450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 sz="1350" dirty="0">
              <a:solidFill>
                <a:prstClr val="white"/>
              </a:solidFill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4171950" y="5672137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pl" sz="600">
                <a:solidFill>
                  <a:srgbClr val="D9D9D6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rgbClr val="D9D9D6"/>
                </a:solidFill>
                <a:ea typeface="MS PGothic" pitchFamily="34" charset="-128"/>
              </a:rPr>
              <a:pPr algn="ctr" eaLnBrk="1" hangingPunct="1">
                <a:spcBef>
                  <a:spcPct val="50000"/>
                </a:spcBef>
                <a:buNone/>
              </a:pPr>
              <a:t>52</a:t>
            </a:fld>
            <a:endParaRPr lang="pl" altLang="ja-JP" sz="600" dirty="0">
              <a:solidFill>
                <a:srgbClr val="D9D9D6"/>
              </a:solidFill>
              <a:ea typeface="MS PGothic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86200" y="5600700"/>
            <a:ext cx="1314450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" sz="1350" dirty="0">
              <a:solidFill>
                <a:prstClr val="white"/>
              </a:solidFill>
            </a:endParaRPr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 bwMode="auto">
          <a:xfrm>
            <a:off x="4171950" y="5672137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None/>
            </a:pPr>
            <a:r>
              <a:rPr lang="pl" sz="600">
                <a:solidFill>
                  <a:srgbClr val="D9D9D6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rgbClr val="D9D9D6"/>
                </a:solidFill>
                <a:ea typeface="MS PGothic" pitchFamily="34" charset="-128"/>
              </a:rPr>
              <a:pPr algn="ctr" eaLnBrk="1" hangingPunct="1">
                <a:spcBef>
                  <a:spcPct val="50000"/>
                </a:spcBef>
                <a:buNone/>
              </a:pPr>
              <a:t>52</a:t>
            </a:fld>
            <a:endParaRPr lang="pl" altLang="ja-JP" sz="600" dirty="0">
              <a:solidFill>
                <a:srgbClr val="D9D9D6"/>
              </a:solidFill>
              <a:ea typeface="MS PGothic" pitchFamily="34" charset="-128"/>
            </a:endParaRP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6" y="2527024"/>
            <a:ext cx="2760509" cy="3073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C:\Users\dabropx\Desktop\MArcin\ppt_Mediolan\ALL\video1_sekunda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6068" y="1348616"/>
            <a:ext cx="3194123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9496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1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Ograniczenia pomiarów glikemii </a:t>
            </a:r>
            <a:r>
              <a:rPr lang="pl-PL" sz="21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glukometrem</a:t>
            </a:r>
            <a:endParaRPr lang="pl-PL" sz="2100" dirty="0">
              <a:solidFill>
                <a:srgbClr val="7030A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7570" r="17570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7500" lnSpcReduction="20000"/>
          </a:bodyPr>
          <a:lstStyle/>
          <a:p>
            <a:endParaRPr lang="pl-PL" dirty="0"/>
          </a:p>
          <a:p>
            <a:r>
              <a:rPr lang="pl-PL" sz="1800" dirty="0"/>
              <a:t>Stosowanie </a:t>
            </a:r>
            <a:r>
              <a:rPr lang="pl-PL" sz="1800" dirty="0" err="1"/>
              <a:t>glukometru</a:t>
            </a:r>
            <a:r>
              <a:rPr lang="pl-PL" sz="1800" dirty="0"/>
              <a:t> nie pozwala wykryć wielu epizodów hiperglikemii (zwłaszcza krótko po posiłku)  i niedocukrzeń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8655591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Ciągły monitoring glikemii (CGM)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29842" y="2118122"/>
            <a:ext cx="3868340" cy="1545632"/>
          </a:xfrm>
        </p:spPr>
        <p:txBody>
          <a:bodyPr>
            <a:normAutofit fontScale="62500" lnSpcReduction="20000"/>
          </a:bodyPr>
          <a:lstStyle/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b="0" dirty="0"/>
              <a:t>Pomiar stężenia glukozy co 10 sek.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b="0" dirty="0"/>
              <a:t>Odczyt średniej glikemii co 5 minut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b="0" dirty="0"/>
              <a:t>288 oznaczeń w ciągu doby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b="0" dirty="0"/>
              <a:t>Odczyt może być różny od SBGM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pl-PL" b="0" dirty="0"/>
              <a:t>Ważne są trendy zmiany glikemii </a:t>
            </a:r>
          </a:p>
        </p:txBody>
      </p:sp>
      <p:pic>
        <p:nvPicPr>
          <p:cNvPr id="8" name="Symbol zastępczy zawartości 7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9841" y="3888685"/>
            <a:ext cx="3521355" cy="1581901"/>
          </a:xfrm>
          <a:prstGeom prst="rect">
            <a:avLst/>
          </a:prstGeom>
        </p:spPr>
      </p:pic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29150" y="2118122"/>
            <a:ext cx="3887391" cy="836285"/>
          </a:xfrm>
        </p:spPr>
        <p:txBody>
          <a:bodyPr>
            <a:normAutofit fontScale="85000" lnSpcReduction="20000"/>
          </a:bodyPr>
          <a:lstStyle/>
          <a:p>
            <a:r>
              <a:rPr lang="pl-PL" b="0" dirty="0"/>
              <a:t>Opóźnienie odczytu SGM w porównaniu do glikemii oznaczonej </a:t>
            </a:r>
            <a:r>
              <a:rPr lang="pl-PL" b="0" dirty="0" err="1"/>
              <a:t>glukometrem</a:t>
            </a:r>
            <a:endParaRPr lang="pl-PL" b="0" dirty="0"/>
          </a:p>
        </p:txBody>
      </p:sp>
      <p:pic>
        <p:nvPicPr>
          <p:cNvPr id="7" name="Symbol zastępczy zawartości 6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0723" y="3112295"/>
            <a:ext cx="3578087" cy="2579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734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100" b="1" dirty="0">
                <a:latin typeface="Arial"/>
              </a:rPr>
              <a:t>Zmiana glikemii w ciągu 20 minut</a:t>
            </a:r>
            <a:r>
              <a:rPr lang="pl-PL" sz="2100" b="1" dirty="0">
                <a:solidFill>
                  <a:srgbClr val="FFFFFF"/>
                </a:solidFill>
                <a:latin typeface="Arial"/>
              </a:rPr>
              <a:t> </a:t>
            </a:r>
            <a:r>
              <a:rPr lang="pl-PL" b="1" dirty="0">
                <a:solidFill>
                  <a:srgbClr val="FFFFFF"/>
                </a:solidFill>
                <a:latin typeface="Arial"/>
              </a:rPr>
              <a:t>glikemii w ciągu 20 minut.</a:t>
            </a:r>
            <a:endParaRPr lang="pl-PL" dirty="0"/>
          </a:p>
        </p:txBody>
      </p:sp>
      <p:cxnSp>
        <p:nvCxnSpPr>
          <p:cNvPr id="4" name="Straight Connector 9"/>
          <p:cNvCxnSpPr>
            <a:cxnSpLocks noChangeShapeType="1"/>
          </p:cNvCxnSpPr>
          <p:nvPr/>
        </p:nvCxnSpPr>
        <p:spPr bwMode="auto">
          <a:xfrm>
            <a:off x="2463409" y="3439721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" name="Straight Connector 10"/>
          <p:cNvCxnSpPr>
            <a:cxnSpLocks noChangeShapeType="1"/>
          </p:cNvCxnSpPr>
          <p:nvPr/>
        </p:nvCxnSpPr>
        <p:spPr bwMode="auto">
          <a:xfrm>
            <a:off x="2420547" y="4123145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Straight Connector 4"/>
          <p:cNvCxnSpPr>
            <a:cxnSpLocks noChangeShapeType="1"/>
          </p:cNvCxnSpPr>
          <p:nvPr/>
        </p:nvCxnSpPr>
        <p:spPr bwMode="auto">
          <a:xfrm flipH="1">
            <a:off x="2425309" y="1758560"/>
            <a:ext cx="10715" cy="4036219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413403" y="5807869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" name="Straight Connector 8"/>
          <p:cNvCxnSpPr>
            <a:cxnSpLocks noChangeShapeType="1"/>
          </p:cNvCxnSpPr>
          <p:nvPr/>
        </p:nvCxnSpPr>
        <p:spPr bwMode="auto">
          <a:xfrm>
            <a:off x="2428881" y="5310188"/>
            <a:ext cx="4974431" cy="1191"/>
          </a:xfrm>
          <a:prstGeom prst="line">
            <a:avLst/>
          </a:prstGeom>
          <a:noFill/>
          <a:ln w="25400">
            <a:solidFill>
              <a:srgbClr val="95B3D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9"/>
          <p:cNvCxnSpPr>
            <a:cxnSpLocks noChangeShapeType="1"/>
          </p:cNvCxnSpPr>
          <p:nvPr/>
        </p:nvCxnSpPr>
        <p:spPr bwMode="auto">
          <a:xfrm>
            <a:off x="2431261" y="5080408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" name="Straight Connector 10"/>
          <p:cNvCxnSpPr>
            <a:cxnSpLocks noChangeShapeType="1"/>
          </p:cNvCxnSpPr>
          <p:nvPr/>
        </p:nvCxnSpPr>
        <p:spPr bwMode="auto">
          <a:xfrm>
            <a:off x="2441978" y="3917156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1"/>
          <p:cNvSpPr txBox="1">
            <a:spLocks noChangeArrowheads="1"/>
          </p:cNvSpPr>
          <p:nvPr/>
        </p:nvSpPr>
        <p:spPr bwMode="auto">
          <a:xfrm>
            <a:off x="1802612" y="4007644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160 </a:t>
            </a:r>
          </a:p>
        </p:txBody>
      </p:sp>
      <p:sp>
        <p:nvSpPr>
          <p:cNvPr id="12" name="TextBox 14"/>
          <p:cNvSpPr txBox="1">
            <a:spLocks noChangeArrowheads="1"/>
          </p:cNvSpPr>
          <p:nvPr/>
        </p:nvSpPr>
        <p:spPr bwMode="auto">
          <a:xfrm rot="16200000">
            <a:off x="1201341" y="3493586"/>
            <a:ext cx="852488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Glikemia (mg/dl)</a:t>
            </a:r>
          </a:p>
        </p:txBody>
      </p:sp>
      <p:cxnSp>
        <p:nvCxnSpPr>
          <p:cNvPr id="13" name="Straight Connector 9"/>
          <p:cNvCxnSpPr>
            <a:cxnSpLocks noChangeShapeType="1"/>
          </p:cNvCxnSpPr>
          <p:nvPr/>
        </p:nvCxnSpPr>
        <p:spPr bwMode="auto">
          <a:xfrm>
            <a:off x="2413403" y="4842283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9"/>
          <p:cNvCxnSpPr>
            <a:cxnSpLocks noChangeShapeType="1"/>
          </p:cNvCxnSpPr>
          <p:nvPr/>
        </p:nvCxnSpPr>
        <p:spPr bwMode="auto">
          <a:xfrm>
            <a:off x="2438406" y="4580345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9"/>
          <p:cNvCxnSpPr>
            <a:cxnSpLocks noChangeShapeType="1"/>
          </p:cNvCxnSpPr>
          <p:nvPr/>
        </p:nvCxnSpPr>
        <p:spPr bwMode="auto">
          <a:xfrm>
            <a:off x="2428881" y="4360069"/>
            <a:ext cx="4974431" cy="1191"/>
          </a:xfrm>
          <a:prstGeom prst="line">
            <a:avLst/>
          </a:prstGeom>
          <a:noFill/>
          <a:ln w="25400">
            <a:solidFill>
              <a:srgbClr val="4F81BD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9"/>
          <p:cNvCxnSpPr>
            <a:cxnSpLocks noChangeShapeType="1"/>
          </p:cNvCxnSpPr>
          <p:nvPr/>
        </p:nvCxnSpPr>
        <p:spPr bwMode="auto">
          <a:xfrm>
            <a:off x="2420547" y="3690938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" name="TextBox 12"/>
          <p:cNvSpPr txBox="1">
            <a:spLocks noChangeArrowheads="1"/>
          </p:cNvSpPr>
          <p:nvPr/>
        </p:nvSpPr>
        <p:spPr bwMode="auto">
          <a:xfrm>
            <a:off x="1815705" y="5136356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60 </a:t>
            </a:r>
          </a:p>
        </p:txBody>
      </p:sp>
      <p:sp>
        <p:nvSpPr>
          <p:cNvPr id="18" name="TextBox 12"/>
          <p:cNvSpPr txBox="1">
            <a:spLocks noChangeArrowheads="1"/>
          </p:cNvSpPr>
          <p:nvPr/>
        </p:nvSpPr>
        <p:spPr bwMode="auto">
          <a:xfrm>
            <a:off x="1831185" y="4696420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100  </a:t>
            </a:r>
          </a:p>
        </p:txBody>
      </p:sp>
      <p:sp>
        <p:nvSpPr>
          <p:cNvPr id="19" name="TextBox 12"/>
          <p:cNvSpPr txBox="1">
            <a:spLocks noChangeArrowheads="1"/>
          </p:cNvSpPr>
          <p:nvPr/>
        </p:nvSpPr>
        <p:spPr bwMode="auto">
          <a:xfrm>
            <a:off x="1802612" y="4255294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140 </a:t>
            </a:r>
          </a:p>
        </p:txBody>
      </p:sp>
      <p:cxnSp>
        <p:nvCxnSpPr>
          <p:cNvPr id="20" name="Straight Connector 10"/>
          <p:cNvCxnSpPr>
            <a:cxnSpLocks noChangeShapeType="1"/>
          </p:cNvCxnSpPr>
          <p:nvPr/>
        </p:nvCxnSpPr>
        <p:spPr bwMode="auto">
          <a:xfrm>
            <a:off x="2459837" y="2777739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9"/>
          <p:cNvCxnSpPr>
            <a:cxnSpLocks noChangeShapeType="1"/>
          </p:cNvCxnSpPr>
          <p:nvPr/>
        </p:nvCxnSpPr>
        <p:spPr bwMode="auto">
          <a:xfrm>
            <a:off x="2453884" y="3201601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9"/>
          <p:cNvCxnSpPr>
            <a:cxnSpLocks noChangeShapeType="1"/>
          </p:cNvCxnSpPr>
          <p:nvPr/>
        </p:nvCxnSpPr>
        <p:spPr bwMode="auto">
          <a:xfrm>
            <a:off x="2445550" y="2550319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TextBox 12"/>
          <p:cNvSpPr txBox="1">
            <a:spLocks noChangeArrowheads="1"/>
          </p:cNvSpPr>
          <p:nvPr/>
        </p:nvSpPr>
        <p:spPr bwMode="auto">
          <a:xfrm>
            <a:off x="1818086" y="5349488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40 </a:t>
            </a:r>
          </a:p>
        </p:txBody>
      </p:sp>
      <p:cxnSp>
        <p:nvCxnSpPr>
          <p:cNvPr id="24" name="Straight Connector 10"/>
          <p:cNvCxnSpPr>
            <a:cxnSpLocks noChangeShapeType="1"/>
          </p:cNvCxnSpPr>
          <p:nvPr/>
        </p:nvCxnSpPr>
        <p:spPr bwMode="auto">
          <a:xfrm>
            <a:off x="2438406" y="2984908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Box 12"/>
          <p:cNvSpPr txBox="1">
            <a:spLocks noChangeArrowheads="1"/>
          </p:cNvSpPr>
          <p:nvPr/>
        </p:nvSpPr>
        <p:spPr bwMode="auto">
          <a:xfrm>
            <a:off x="1808561" y="4908957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80 </a:t>
            </a:r>
          </a:p>
        </p:txBody>
      </p:sp>
      <p:sp>
        <p:nvSpPr>
          <p:cNvPr id="26" name="TextBox 12"/>
          <p:cNvSpPr txBox="1">
            <a:spLocks noChangeArrowheads="1"/>
          </p:cNvSpPr>
          <p:nvPr/>
        </p:nvSpPr>
        <p:spPr bwMode="auto">
          <a:xfrm>
            <a:off x="1808561" y="4467225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120  </a:t>
            </a:r>
          </a:p>
        </p:txBody>
      </p:sp>
      <p:cxnSp>
        <p:nvCxnSpPr>
          <p:cNvPr id="27" name="Łącznik prosty 26"/>
          <p:cNvCxnSpPr/>
          <p:nvPr/>
        </p:nvCxnSpPr>
        <p:spPr>
          <a:xfrm>
            <a:off x="3067056" y="4849416"/>
            <a:ext cx="416719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8"/>
          <p:cNvCxnSpPr>
            <a:cxnSpLocks noChangeShapeType="1"/>
          </p:cNvCxnSpPr>
          <p:nvPr/>
        </p:nvCxnSpPr>
        <p:spPr bwMode="auto">
          <a:xfrm>
            <a:off x="2403878" y="5545931"/>
            <a:ext cx="4974431" cy="1191"/>
          </a:xfrm>
          <a:prstGeom prst="line">
            <a:avLst/>
          </a:prstGeom>
          <a:noFill/>
          <a:ln w="25400">
            <a:solidFill>
              <a:srgbClr val="95B3D7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" name="TextBox 11"/>
          <p:cNvSpPr txBox="1">
            <a:spLocks noChangeArrowheads="1"/>
          </p:cNvSpPr>
          <p:nvPr/>
        </p:nvSpPr>
        <p:spPr bwMode="auto">
          <a:xfrm>
            <a:off x="1794274" y="3307556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220 </a:t>
            </a:r>
          </a:p>
        </p:txBody>
      </p:sp>
      <p:sp>
        <p:nvSpPr>
          <p:cNvPr id="30" name="TextBox 12"/>
          <p:cNvSpPr txBox="1">
            <a:spLocks noChangeArrowheads="1"/>
          </p:cNvSpPr>
          <p:nvPr/>
        </p:nvSpPr>
        <p:spPr bwMode="auto">
          <a:xfrm>
            <a:off x="1793087" y="3536156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200 </a:t>
            </a:r>
          </a:p>
        </p:txBody>
      </p:sp>
      <p:sp>
        <p:nvSpPr>
          <p:cNvPr id="31" name="TextBox 12"/>
          <p:cNvSpPr txBox="1">
            <a:spLocks noChangeArrowheads="1"/>
          </p:cNvSpPr>
          <p:nvPr/>
        </p:nvSpPr>
        <p:spPr bwMode="auto">
          <a:xfrm>
            <a:off x="1801418" y="3774281"/>
            <a:ext cx="789384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180  </a:t>
            </a:r>
          </a:p>
        </p:txBody>
      </p:sp>
      <p:sp>
        <p:nvSpPr>
          <p:cNvPr id="32" name="TextBox 11"/>
          <p:cNvSpPr txBox="1">
            <a:spLocks noChangeArrowheads="1"/>
          </p:cNvSpPr>
          <p:nvPr/>
        </p:nvSpPr>
        <p:spPr bwMode="auto">
          <a:xfrm>
            <a:off x="1793087" y="2613422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280 </a:t>
            </a:r>
          </a:p>
        </p:txBody>
      </p:sp>
      <p:sp>
        <p:nvSpPr>
          <p:cNvPr id="33" name="TextBox 12"/>
          <p:cNvSpPr txBox="1">
            <a:spLocks noChangeArrowheads="1"/>
          </p:cNvSpPr>
          <p:nvPr/>
        </p:nvSpPr>
        <p:spPr bwMode="auto">
          <a:xfrm>
            <a:off x="1785943" y="2851557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260</a:t>
            </a:r>
          </a:p>
        </p:txBody>
      </p:sp>
      <p:sp>
        <p:nvSpPr>
          <p:cNvPr id="34" name="TextBox 12"/>
          <p:cNvSpPr txBox="1">
            <a:spLocks noChangeArrowheads="1"/>
          </p:cNvSpPr>
          <p:nvPr/>
        </p:nvSpPr>
        <p:spPr bwMode="auto">
          <a:xfrm>
            <a:off x="1793087" y="3064669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240  </a:t>
            </a:r>
          </a:p>
        </p:txBody>
      </p:sp>
      <p:sp>
        <p:nvSpPr>
          <p:cNvPr id="35" name="TextBox 11"/>
          <p:cNvSpPr txBox="1">
            <a:spLocks noChangeArrowheads="1"/>
          </p:cNvSpPr>
          <p:nvPr/>
        </p:nvSpPr>
        <p:spPr bwMode="auto">
          <a:xfrm>
            <a:off x="1785943" y="1930003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340 </a:t>
            </a:r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1785943" y="2151460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320</a:t>
            </a:r>
          </a:p>
        </p:txBody>
      </p:sp>
      <p:sp>
        <p:nvSpPr>
          <p:cNvPr id="37" name="TextBox 12"/>
          <p:cNvSpPr txBox="1">
            <a:spLocks noChangeArrowheads="1"/>
          </p:cNvSpPr>
          <p:nvPr/>
        </p:nvSpPr>
        <p:spPr bwMode="auto">
          <a:xfrm>
            <a:off x="1793087" y="2364581"/>
            <a:ext cx="78938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algn="ctr" eaLnBrk="1" hangingPunct="1"/>
            <a:r>
              <a:rPr lang="pl-PL" sz="1350" dirty="0">
                <a:latin typeface="Arial" charset="0"/>
                <a:ea typeface="Arial"/>
              </a:rPr>
              <a:t>300 </a:t>
            </a:r>
          </a:p>
        </p:txBody>
      </p:sp>
      <p:cxnSp>
        <p:nvCxnSpPr>
          <p:cNvPr id="38" name="Straight Connector 10"/>
          <p:cNvCxnSpPr>
            <a:cxnSpLocks noChangeShapeType="1"/>
          </p:cNvCxnSpPr>
          <p:nvPr/>
        </p:nvCxnSpPr>
        <p:spPr bwMode="auto">
          <a:xfrm>
            <a:off x="2459837" y="2091939"/>
            <a:ext cx="4974431" cy="119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9" name="Straight Connector 9"/>
          <p:cNvCxnSpPr>
            <a:cxnSpLocks noChangeShapeType="1"/>
          </p:cNvCxnSpPr>
          <p:nvPr/>
        </p:nvCxnSpPr>
        <p:spPr bwMode="auto">
          <a:xfrm>
            <a:off x="2453884" y="1871663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Straight Connector 10"/>
          <p:cNvCxnSpPr>
            <a:cxnSpLocks noChangeShapeType="1"/>
          </p:cNvCxnSpPr>
          <p:nvPr/>
        </p:nvCxnSpPr>
        <p:spPr bwMode="auto">
          <a:xfrm>
            <a:off x="2446741" y="2314575"/>
            <a:ext cx="4974431" cy="1191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Łącznik prosty 40"/>
          <p:cNvCxnSpPr/>
          <p:nvPr/>
        </p:nvCxnSpPr>
        <p:spPr>
          <a:xfrm>
            <a:off x="3426625" y="4864894"/>
            <a:ext cx="2381" cy="64412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pole tekstowe 62"/>
          <p:cNvSpPr txBox="1"/>
          <p:nvPr/>
        </p:nvSpPr>
        <p:spPr>
          <a:xfrm>
            <a:off x="3502824" y="4930388"/>
            <a:ext cx="589360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350" b="1" dirty="0">
                <a:solidFill>
                  <a:schemeClr val="bg1"/>
                </a:solidFill>
                <a:latin typeface="Arial"/>
              </a:rPr>
              <a:t> ↓↓</a:t>
            </a:r>
          </a:p>
        </p:txBody>
      </p:sp>
      <p:cxnSp>
        <p:nvCxnSpPr>
          <p:cNvPr id="43" name="Łącznik prosty 42"/>
          <p:cNvCxnSpPr/>
          <p:nvPr/>
        </p:nvCxnSpPr>
        <p:spPr>
          <a:xfrm>
            <a:off x="3362325" y="5509022"/>
            <a:ext cx="128588" cy="0"/>
          </a:xfrm>
          <a:prstGeom prst="line">
            <a:avLst/>
          </a:prstGeom>
          <a:ln w="76200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Łącznik prosty 43"/>
          <p:cNvCxnSpPr/>
          <p:nvPr/>
        </p:nvCxnSpPr>
        <p:spPr>
          <a:xfrm>
            <a:off x="5103024" y="4835129"/>
            <a:ext cx="416719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Łącznik prosty 44"/>
          <p:cNvCxnSpPr/>
          <p:nvPr/>
        </p:nvCxnSpPr>
        <p:spPr>
          <a:xfrm>
            <a:off x="5472113" y="4161245"/>
            <a:ext cx="0" cy="66317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pole tekstowe 100"/>
          <p:cNvSpPr txBox="1"/>
          <p:nvPr/>
        </p:nvSpPr>
        <p:spPr>
          <a:xfrm>
            <a:off x="5655470" y="4342210"/>
            <a:ext cx="590550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350" b="1" dirty="0">
                <a:solidFill>
                  <a:schemeClr val="bg1"/>
                </a:solidFill>
                <a:latin typeface="Arial"/>
              </a:rPr>
              <a:t> ↑↑</a:t>
            </a:r>
          </a:p>
        </p:txBody>
      </p:sp>
      <p:cxnSp>
        <p:nvCxnSpPr>
          <p:cNvPr id="47" name="Łącznik prosty 46"/>
          <p:cNvCxnSpPr/>
          <p:nvPr/>
        </p:nvCxnSpPr>
        <p:spPr>
          <a:xfrm>
            <a:off x="5409010" y="4123135"/>
            <a:ext cx="127397" cy="0"/>
          </a:xfrm>
          <a:prstGeom prst="line">
            <a:avLst/>
          </a:prstGeom>
          <a:ln w="76200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Łącznik prosty 47"/>
          <p:cNvCxnSpPr/>
          <p:nvPr/>
        </p:nvCxnSpPr>
        <p:spPr>
          <a:xfrm>
            <a:off x="3598074" y="2794397"/>
            <a:ext cx="416719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Łącznik prosty 48"/>
          <p:cNvCxnSpPr/>
          <p:nvPr/>
        </p:nvCxnSpPr>
        <p:spPr>
          <a:xfrm>
            <a:off x="3958834" y="2809875"/>
            <a:ext cx="2381" cy="644129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pole tekstowe 107"/>
          <p:cNvSpPr txBox="1"/>
          <p:nvPr/>
        </p:nvSpPr>
        <p:spPr>
          <a:xfrm>
            <a:off x="4033839" y="2876550"/>
            <a:ext cx="590550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350" b="1" dirty="0">
                <a:solidFill>
                  <a:schemeClr val="bg1"/>
                </a:solidFill>
                <a:latin typeface="Arial"/>
              </a:rPr>
              <a:t> ↓↓</a:t>
            </a:r>
          </a:p>
        </p:txBody>
      </p:sp>
      <p:cxnSp>
        <p:nvCxnSpPr>
          <p:cNvPr id="51" name="Łącznik prosty 50"/>
          <p:cNvCxnSpPr/>
          <p:nvPr/>
        </p:nvCxnSpPr>
        <p:spPr>
          <a:xfrm>
            <a:off x="3894535" y="3454004"/>
            <a:ext cx="127397" cy="0"/>
          </a:xfrm>
          <a:prstGeom prst="line">
            <a:avLst/>
          </a:prstGeom>
          <a:ln w="76200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Łącznik prosty 51"/>
          <p:cNvCxnSpPr/>
          <p:nvPr/>
        </p:nvCxnSpPr>
        <p:spPr>
          <a:xfrm>
            <a:off x="5907887" y="2771775"/>
            <a:ext cx="416719" cy="0"/>
          </a:xfrm>
          <a:prstGeom prst="line">
            <a:avLst/>
          </a:prstGeom>
          <a:ln w="762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Łącznik prosty 52"/>
          <p:cNvCxnSpPr/>
          <p:nvPr/>
        </p:nvCxnSpPr>
        <p:spPr>
          <a:xfrm>
            <a:off x="6278166" y="2097881"/>
            <a:ext cx="0" cy="661988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pole tekstowe 135"/>
          <p:cNvSpPr txBox="1"/>
          <p:nvPr/>
        </p:nvSpPr>
        <p:spPr>
          <a:xfrm>
            <a:off x="6436520" y="2486025"/>
            <a:ext cx="590550" cy="30008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350" b="1" dirty="0">
                <a:solidFill>
                  <a:schemeClr val="bg1"/>
                </a:solidFill>
                <a:latin typeface="Arial"/>
              </a:rPr>
              <a:t> ↑↑</a:t>
            </a:r>
          </a:p>
        </p:txBody>
      </p:sp>
      <p:cxnSp>
        <p:nvCxnSpPr>
          <p:cNvPr id="55" name="Łącznik prosty 54"/>
          <p:cNvCxnSpPr/>
          <p:nvPr/>
        </p:nvCxnSpPr>
        <p:spPr>
          <a:xfrm>
            <a:off x="6213873" y="2059781"/>
            <a:ext cx="127397" cy="0"/>
          </a:xfrm>
          <a:prstGeom prst="line">
            <a:avLst/>
          </a:prstGeom>
          <a:ln w="76200">
            <a:solidFill>
              <a:srgbClr val="FF33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Łącznik prosty 55"/>
          <p:cNvCxnSpPr/>
          <p:nvPr/>
        </p:nvCxnSpPr>
        <p:spPr>
          <a:xfrm flipV="1">
            <a:off x="4033843" y="2097891"/>
            <a:ext cx="2212181" cy="1341835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pole tekstowe 5"/>
          <p:cNvSpPr txBox="1">
            <a:spLocks noChangeArrowheads="1"/>
          </p:cNvSpPr>
          <p:nvPr/>
        </p:nvSpPr>
        <p:spPr bwMode="auto">
          <a:xfrm>
            <a:off x="4202908" y="2151460"/>
            <a:ext cx="1164431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solidFill>
                  <a:srgbClr val="FF0000"/>
                </a:solidFill>
                <a:latin typeface="Arial"/>
              </a:rPr>
              <a:t>∆ 120 mg/dl</a:t>
            </a:r>
          </a:p>
        </p:txBody>
      </p:sp>
      <p:sp>
        <p:nvSpPr>
          <p:cNvPr id="58" name="pole tekstowe 74"/>
          <p:cNvSpPr txBox="1">
            <a:spLocks noChangeArrowheads="1"/>
          </p:cNvSpPr>
          <p:nvPr/>
        </p:nvSpPr>
        <p:spPr bwMode="auto">
          <a:xfrm>
            <a:off x="3732611" y="4245769"/>
            <a:ext cx="1164431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solidFill>
                  <a:srgbClr val="FF0000"/>
                </a:solidFill>
                <a:latin typeface="Arial"/>
              </a:rPr>
              <a:t>∆ 120 mg/dl</a:t>
            </a:r>
          </a:p>
        </p:txBody>
      </p:sp>
      <p:cxnSp>
        <p:nvCxnSpPr>
          <p:cNvPr id="59" name="Łącznik prosty 58"/>
          <p:cNvCxnSpPr/>
          <p:nvPr/>
        </p:nvCxnSpPr>
        <p:spPr>
          <a:xfrm flipV="1">
            <a:off x="3384950" y="4162435"/>
            <a:ext cx="2115740" cy="1359694"/>
          </a:xfrm>
          <a:prstGeom prst="line">
            <a:avLst/>
          </a:prstGeom>
          <a:ln w="762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ole tekstowe 74"/>
          <p:cNvSpPr txBox="1">
            <a:spLocks noChangeArrowheads="1"/>
          </p:cNvSpPr>
          <p:nvPr/>
        </p:nvSpPr>
        <p:spPr bwMode="auto">
          <a:xfrm>
            <a:off x="5623328" y="3790950"/>
            <a:ext cx="2153840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+ 60 mg/dl = 160</a:t>
            </a:r>
          </a:p>
        </p:txBody>
      </p:sp>
      <p:sp>
        <p:nvSpPr>
          <p:cNvPr id="61" name="pole tekstowe 76"/>
          <p:cNvSpPr txBox="1">
            <a:spLocks noChangeArrowheads="1"/>
          </p:cNvSpPr>
          <p:nvPr/>
        </p:nvSpPr>
        <p:spPr bwMode="auto">
          <a:xfrm>
            <a:off x="2480078" y="5634037"/>
            <a:ext cx="1939528" cy="3000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350" b="1" dirty="0">
                <a:latin typeface="Arial"/>
              </a:rPr>
              <a:t>- 60 mg/dl = 40</a:t>
            </a:r>
          </a:p>
        </p:txBody>
      </p:sp>
      <p:sp>
        <p:nvSpPr>
          <p:cNvPr id="62" name="pole tekstowe 77"/>
          <p:cNvSpPr txBox="1">
            <a:spLocks noChangeArrowheads="1"/>
          </p:cNvSpPr>
          <p:nvPr/>
        </p:nvSpPr>
        <p:spPr bwMode="auto">
          <a:xfrm>
            <a:off x="2490788" y="3187303"/>
            <a:ext cx="1081088" cy="5539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- 60 mg/dl = 220</a:t>
            </a:r>
          </a:p>
        </p:txBody>
      </p:sp>
      <p:sp>
        <p:nvSpPr>
          <p:cNvPr id="63" name="pole tekstowe 74"/>
          <p:cNvSpPr txBox="1">
            <a:spLocks noChangeArrowheads="1"/>
          </p:cNvSpPr>
          <p:nvPr/>
        </p:nvSpPr>
        <p:spPr bwMode="auto">
          <a:xfrm>
            <a:off x="3426625" y="2537223"/>
            <a:ext cx="6203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280</a:t>
            </a:r>
          </a:p>
        </p:txBody>
      </p:sp>
      <p:sp>
        <p:nvSpPr>
          <p:cNvPr id="64" name="pole tekstowe 76"/>
          <p:cNvSpPr txBox="1">
            <a:spLocks noChangeArrowheads="1"/>
          </p:cNvSpPr>
          <p:nvPr/>
        </p:nvSpPr>
        <p:spPr bwMode="auto">
          <a:xfrm>
            <a:off x="5814391" y="2781300"/>
            <a:ext cx="51020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280</a:t>
            </a:r>
          </a:p>
        </p:txBody>
      </p:sp>
      <p:sp>
        <p:nvSpPr>
          <p:cNvPr id="65" name="pole tekstowe 77"/>
          <p:cNvSpPr txBox="1">
            <a:spLocks noChangeArrowheads="1"/>
          </p:cNvSpPr>
          <p:nvPr/>
        </p:nvSpPr>
        <p:spPr bwMode="auto">
          <a:xfrm>
            <a:off x="3011095" y="4569619"/>
            <a:ext cx="50601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100</a:t>
            </a:r>
          </a:p>
        </p:txBody>
      </p:sp>
      <p:sp>
        <p:nvSpPr>
          <p:cNvPr id="66" name="pole tekstowe 78"/>
          <p:cNvSpPr txBox="1">
            <a:spLocks noChangeArrowheads="1"/>
          </p:cNvSpPr>
          <p:nvPr/>
        </p:nvSpPr>
        <p:spPr bwMode="auto">
          <a:xfrm>
            <a:off x="5029200" y="4848225"/>
            <a:ext cx="49053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100</a:t>
            </a:r>
          </a:p>
        </p:txBody>
      </p:sp>
      <p:sp>
        <p:nvSpPr>
          <p:cNvPr id="67" name="pole tekstowe 1"/>
          <p:cNvSpPr txBox="1">
            <a:spLocks noChangeArrowheads="1"/>
          </p:cNvSpPr>
          <p:nvPr/>
        </p:nvSpPr>
        <p:spPr bwMode="auto">
          <a:xfrm>
            <a:off x="6355558" y="1888332"/>
            <a:ext cx="2650331" cy="3231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r>
              <a:rPr lang="pl-PL" sz="1500" b="1" dirty="0">
                <a:latin typeface="Arial"/>
              </a:rPr>
              <a:t>+ 60 mg/dl=340</a:t>
            </a:r>
          </a:p>
        </p:txBody>
      </p:sp>
    </p:spTree>
    <p:extLst>
      <p:ext uri="{BB962C8B-B14F-4D97-AF65-F5344CB8AC3E}">
        <p14:creationId xmlns:p14="http://schemas.microsoft.com/office/powerpoint/2010/main" val="305353341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Systemy monitorujące: FGM i CGM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9634" y="2974285"/>
            <a:ext cx="2471552" cy="2237816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2678652"/>
            <a:ext cx="5171851" cy="271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91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dabropx\Desktop\PL Screens 12 Jan\PL Screens 12 Jan\Screenshot FreeStyle Libre_callout_Readings_1_mg_PL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768" y="1619061"/>
            <a:ext cx="5725729" cy="369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0"/>
          <p:cNvSpPr>
            <a:spLocks noGrp="1" noChangeArrowheads="1"/>
          </p:cNvSpPr>
          <p:nvPr>
            <p:ph type="title"/>
          </p:nvPr>
        </p:nvSpPr>
        <p:spPr>
          <a:xfrm>
            <a:off x="1551384" y="1085850"/>
            <a:ext cx="6163866" cy="256986"/>
          </a:xfrm>
        </p:spPr>
        <p:txBody>
          <a:bodyPr>
            <a:noAutofit/>
          </a:bodyPr>
          <a:lstStyle/>
          <a:p>
            <a:pPr algn="l" rtl="0" eaLnBrk="1" hangingPunct="1"/>
            <a:r>
              <a:rPr lang="pl" sz="2400" b="1" dirty="0"/>
              <a:t>Interfejs użytkownika: skan sensora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372100" y="3143251"/>
          <a:ext cx="2286000" cy="2330483"/>
        </p:xfrm>
        <a:graphic>
          <a:graphicData uri="http://schemas.openxmlformats.org/drawingml/2006/table">
            <a:tbl>
              <a:tblPr bandRow="1">
                <a:tableStyleId>{8A107856-5554-42FB-B03E-39F5DBC370BA}</a:tableStyleId>
              </a:tblPr>
              <a:tblGrid>
                <a:gridCol w="28401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19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80060">
                <a:tc>
                  <a:txBody>
                    <a:bodyPr/>
                    <a:lstStyle/>
                    <a:p>
                      <a:pPr algn="l" rtl="0"/>
                      <a:r>
                        <a:rPr lang="pl" sz="1200" b="0" i="0" u="none" baseline="0" dirty="0">
                          <a:sym typeface="Wingdings"/>
                        </a:rPr>
                        <a:t></a:t>
                      </a:r>
                      <a:endParaRPr lang="pl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pl" sz="900" b="0" i="0" u="none" baseline="0"/>
                        <a:t>Poziom glukozy </a:t>
                      </a:r>
                      <a:r>
                        <a:rPr lang="pl" sz="900" b="1" i="0" u="none" baseline="0"/>
                        <a:t>szybko wzrasta</a:t>
                      </a:r>
                    </a:p>
                    <a:p>
                      <a:pPr algn="l" rtl="0"/>
                      <a:r>
                        <a:rPr lang="pl" sz="900" b="0" i="0" u="none" baseline="0"/>
                        <a:t>(powyżej 2 mg/dL na minutę)</a:t>
                      </a:r>
                      <a:endParaRPr lang="pl" sz="9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47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" sz="1200" b="0" i="0" u="none" baseline="0" dirty="0">
                          <a:sym typeface="Wingdings"/>
                        </a:rPr>
                        <a:t></a:t>
                      </a:r>
                      <a:endParaRPr lang="pl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pl" sz="900" b="0" i="0" u="none" baseline="0" dirty="0"/>
                        <a:t>Poziom glukozy </a:t>
                      </a:r>
                      <a:r>
                        <a:rPr lang="pl" sz="900" b="1" i="0" u="none" baseline="0" dirty="0"/>
                        <a:t>wzrasta</a:t>
                      </a:r>
                    </a:p>
                    <a:p>
                      <a:pPr algn="l" rtl="0"/>
                      <a:r>
                        <a:rPr lang="pl" sz="900" b="0" i="0" u="none" baseline="0" dirty="0"/>
                        <a:t>(od 1 do 2 mg/dL na minutę)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00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" sz="1200" b="0" i="0" u="none" baseline="0" dirty="0">
                          <a:sym typeface="Wingdings"/>
                        </a:rPr>
                        <a:t></a:t>
                      </a:r>
                      <a:endParaRPr lang="pl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pl" sz="900" b="0" i="0" u="none" baseline="0" dirty="0"/>
                        <a:t>Poziom glukozy </a:t>
                      </a:r>
                      <a:r>
                        <a:rPr lang="pl" sz="900" b="1" i="0" u="none" baseline="0" dirty="0"/>
                        <a:t>zmienia się powoli</a:t>
                      </a:r>
                    </a:p>
                    <a:p>
                      <a:pPr algn="l" rtl="0"/>
                      <a:r>
                        <a:rPr lang="pl" sz="900" b="0" i="0" u="none" baseline="0" dirty="0"/>
                        <a:t>(poniżej 1 mg/dL na minutę)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835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" sz="1200" b="0" i="0" u="none" baseline="0" dirty="0">
                          <a:sym typeface="Wingdings"/>
                        </a:rPr>
                        <a:t></a:t>
                      </a:r>
                      <a:endParaRPr lang="pl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pl" sz="900" b="0" i="0" u="none" baseline="0" dirty="0"/>
                        <a:t>Poziom glukozy </a:t>
                      </a:r>
                      <a:r>
                        <a:rPr lang="pl" sz="900" b="1" i="0" u="none" baseline="0" dirty="0"/>
                        <a:t>spada</a:t>
                      </a:r>
                    </a:p>
                    <a:p>
                      <a:pPr algn="l" rtl="0"/>
                      <a:r>
                        <a:rPr lang="pl" sz="900" b="0" i="0" u="none" baseline="0" dirty="0"/>
                        <a:t>(od 1 do 2 mg/dL na minutę)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3728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" sz="1200" b="0" i="0" u="none" baseline="0" dirty="0">
                          <a:sym typeface="Wingdings"/>
                        </a:rPr>
                        <a:t></a:t>
                      </a:r>
                      <a:endParaRPr lang="pl" sz="12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pl" sz="900" b="0" i="0" u="none" baseline="0" dirty="0"/>
                        <a:t>Poziom glukozy </a:t>
                      </a:r>
                      <a:r>
                        <a:rPr lang="pl" sz="900" b="1" i="0" u="none" baseline="0" dirty="0"/>
                        <a:t>szybko spada</a:t>
                      </a:r>
                    </a:p>
                    <a:p>
                      <a:pPr algn="l" rtl="0"/>
                      <a:r>
                        <a:rPr lang="pl" sz="900" b="0" i="0" u="none" baseline="0" dirty="0"/>
                        <a:t>(powyżej 2 mg/dL na minutę)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5" name="Slide Number Placeholder 3"/>
          <p:cNvSpPr txBox="1">
            <a:spLocks/>
          </p:cNvSpPr>
          <p:nvPr/>
        </p:nvSpPr>
        <p:spPr bwMode="auto">
          <a:xfrm>
            <a:off x="4171950" y="5715000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pl" sz="600">
                <a:solidFill>
                  <a:schemeClr val="bg2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chemeClr val="bg2"/>
                </a:solidFill>
                <a:ea typeface="MS PGothic" pitchFamily="34" charset="-128"/>
              </a:rPr>
              <a:pPr algn="ctr" rtl="0" eaLnBrk="1" hangingPunct="1">
                <a:spcBef>
                  <a:spcPct val="50000"/>
                </a:spcBef>
                <a:buFontTx/>
                <a:buNone/>
              </a:pPr>
              <a:t>57</a:t>
            </a:fld>
            <a:r>
              <a:rPr lang="pl" sz="600">
                <a:solidFill>
                  <a:schemeClr val="bg2"/>
                </a:solidFill>
                <a:ea typeface="MS PGothic" pitchFamily="34" charset="-128"/>
              </a:rPr>
              <a:t> z 27</a:t>
            </a:r>
          </a:p>
        </p:txBody>
      </p:sp>
      <p:sp>
        <p:nvSpPr>
          <p:cNvPr id="6" name="Rectangle 5"/>
          <p:cNvSpPr/>
          <p:nvPr/>
        </p:nvSpPr>
        <p:spPr>
          <a:xfrm>
            <a:off x="3886200" y="5600700"/>
            <a:ext cx="1314450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 sz="1350" dirty="0"/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 bwMode="auto">
          <a:xfrm>
            <a:off x="4171950" y="5672137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pl" sz="600">
                <a:solidFill>
                  <a:schemeClr val="bg2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chemeClr val="bg2"/>
                </a:solidFill>
                <a:ea typeface="MS PGothic" pitchFamily="34" charset="-128"/>
              </a:rPr>
              <a:pPr algn="ctr" rtl="0" eaLnBrk="1" hangingPunct="1">
                <a:spcBef>
                  <a:spcPct val="50000"/>
                </a:spcBef>
                <a:buFontTx/>
                <a:buNone/>
              </a:pPr>
              <a:t>57</a:t>
            </a:fld>
            <a:endParaRPr lang="pl" altLang="ja-JP" sz="600" dirty="0">
              <a:solidFill>
                <a:schemeClr val="bg2"/>
              </a:solidFill>
              <a:ea typeface="MS PGothic" pitchFamily="34" charset="-128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86200" y="5600700"/>
            <a:ext cx="1314450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l" sz="1350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 bwMode="auto">
          <a:xfrm>
            <a:off x="4171950" y="5672137"/>
            <a:ext cx="800100" cy="185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eaLnBrk="0" hangingPunct="0">
              <a:spcBef>
                <a:spcPct val="0"/>
              </a:spcBef>
              <a:buChar char="•"/>
              <a:defRPr sz="2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algn="l" eaLnBrk="0" hangingPunct="0">
              <a:spcBef>
                <a:spcPct val="0"/>
              </a:spcBef>
              <a:spcAft>
                <a:spcPct val="30000"/>
              </a:spcAft>
              <a:buChar char="–"/>
              <a:defRPr sz="16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algn="l" eaLnBrk="0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30000"/>
              </a:spcAft>
              <a:buChar char="•"/>
              <a:defRPr sz="16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rtl="0" eaLnBrk="1" hangingPunct="1">
              <a:spcBef>
                <a:spcPct val="50000"/>
              </a:spcBef>
              <a:buFontTx/>
              <a:buNone/>
            </a:pPr>
            <a:r>
              <a:rPr lang="pl" sz="600">
                <a:solidFill>
                  <a:schemeClr val="bg2"/>
                </a:solidFill>
                <a:ea typeface="MS PGothic" pitchFamily="34" charset="-128"/>
              </a:rPr>
              <a:t>Strona </a:t>
            </a:r>
            <a:fld id="{37278F5E-0739-409B-922D-97A15EAE2893}" type="slidenum">
              <a:rPr sz="600">
                <a:solidFill>
                  <a:schemeClr val="bg2"/>
                </a:solidFill>
                <a:ea typeface="MS PGothic" pitchFamily="34" charset="-128"/>
              </a:rPr>
              <a:pPr algn="ctr" rtl="0" eaLnBrk="1" hangingPunct="1">
                <a:spcBef>
                  <a:spcPct val="50000"/>
                </a:spcBef>
                <a:buFontTx/>
                <a:buNone/>
              </a:pPr>
              <a:t>57</a:t>
            </a:fld>
            <a:endParaRPr lang="pl" altLang="ja-JP" sz="600" dirty="0">
              <a:solidFill>
                <a:schemeClr val="bg2"/>
              </a:solidFill>
              <a:ea typeface="MS PGothic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2051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7262" y="1131094"/>
            <a:ext cx="1981283" cy="994172"/>
          </a:xfrm>
        </p:spPr>
        <p:txBody>
          <a:bodyPr>
            <a:normAutofit fontScale="90000"/>
          </a:bodyPr>
          <a:lstStyle/>
          <a:p>
            <a:r>
              <a:rPr lang="pl-PL" sz="2400" dirty="0"/>
              <a:t>Program </a:t>
            </a:r>
            <a:br>
              <a:rPr lang="pl-PL" sz="2400" dirty="0"/>
            </a:br>
            <a:r>
              <a:rPr lang="pl-PL" sz="2400" dirty="0" err="1"/>
              <a:t>Free</a:t>
            </a:r>
            <a:r>
              <a:rPr lang="pl-PL" sz="2400" dirty="0"/>
              <a:t> Style </a:t>
            </a:r>
            <a:r>
              <a:rPr lang="pl-PL" sz="2400" dirty="0" err="1"/>
              <a:t>Libre</a:t>
            </a:r>
            <a:r>
              <a:rPr lang="pl-PL" sz="2400" dirty="0"/>
              <a:t>:</a:t>
            </a:r>
            <a:br>
              <a:rPr lang="pl-PL" sz="2400" dirty="0"/>
            </a:br>
            <a:r>
              <a:rPr lang="pl-PL" sz="2400" dirty="0"/>
              <a:t>raporty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4" b="3654"/>
          <a:stretch/>
        </p:blipFill>
        <p:spPr bwMode="auto">
          <a:xfrm>
            <a:off x="2428545" y="1131094"/>
            <a:ext cx="6293629" cy="46805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490957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32582" y="1131094"/>
            <a:ext cx="2292647" cy="994172"/>
          </a:xfrm>
        </p:spPr>
        <p:txBody>
          <a:bodyPr>
            <a:noAutofit/>
          </a:bodyPr>
          <a:lstStyle/>
          <a:p>
            <a:r>
              <a:rPr lang="pl-PL" sz="2400" dirty="0"/>
              <a:t>Program </a:t>
            </a:r>
            <a:br>
              <a:rPr lang="pl-PL" sz="2400" dirty="0"/>
            </a:br>
            <a:r>
              <a:rPr lang="pl-PL" sz="2400" dirty="0" err="1"/>
              <a:t>Free</a:t>
            </a:r>
            <a:r>
              <a:rPr lang="pl-PL" sz="2400" dirty="0"/>
              <a:t> Style </a:t>
            </a:r>
            <a:r>
              <a:rPr lang="pl-PL" sz="2400" dirty="0" err="1"/>
              <a:t>Libre</a:t>
            </a:r>
            <a:r>
              <a:rPr lang="pl-PL" sz="2400" dirty="0"/>
              <a:t>:</a:t>
            </a:r>
            <a:br>
              <a:rPr lang="pl-PL" sz="2400" dirty="0"/>
            </a:br>
            <a:r>
              <a:rPr lang="pl-PL" sz="2400" dirty="0"/>
              <a:t>raporty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1" b="3838"/>
          <a:stretch/>
        </p:blipFill>
        <p:spPr bwMode="auto">
          <a:xfrm>
            <a:off x="2725229" y="1163464"/>
            <a:ext cx="6220536" cy="46321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281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Etiopatogeneza cukrzycy typu 1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latin typeface="Verdana" pitchFamily="34" charset="0"/>
                <a:ea typeface="Verdana" pitchFamily="34" charset="0"/>
                <a:cs typeface="Verdana" pitchFamily="34" charset="0"/>
              </a:rPr>
              <a:t>wieloczynnikowa i złożona</a:t>
            </a:r>
            <a:r>
              <a:rPr lang="pl-PL" dirty="0">
                <a:latin typeface="Verdana" pitchFamily="34" charset="0"/>
                <a:ea typeface="Verdana" pitchFamily="34" charset="0"/>
                <a:cs typeface="Verdana" pitchFamily="34" charset="0"/>
              </a:rPr>
              <a:t>  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predyspozycja genetyczna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działanie czynników środowiskowych (wirusy, toksyny?)</a:t>
            </a:r>
          </a:p>
          <a:p>
            <a:pPr lvl="1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aktywacja układu immunologicznego i postępująca destrukcja komórek β wysp trzustkowych</a:t>
            </a:r>
          </a:p>
          <a:p>
            <a:pPr lvl="1" algn="ctr">
              <a:buNone/>
            </a:pPr>
            <a:endParaRPr lang="pl-PL" sz="24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4" name="Strzałka w dół 3"/>
          <p:cNvSpPr/>
          <p:nvPr/>
        </p:nvSpPr>
        <p:spPr>
          <a:xfrm>
            <a:off x="4355976" y="4581128"/>
            <a:ext cx="72008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ole tekstowe 4"/>
          <p:cNvSpPr txBox="1"/>
          <p:nvPr/>
        </p:nvSpPr>
        <p:spPr>
          <a:xfrm>
            <a:off x="1187624" y="5229200"/>
            <a:ext cx="67687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dirty="0">
                <a:latin typeface="Verdana" pitchFamily="34" charset="0"/>
                <a:ea typeface="Verdana" pitchFamily="34" charset="0"/>
                <a:cs typeface="Verdana" pitchFamily="34" charset="0"/>
              </a:rPr>
              <a:t>Narastający niedobór insuliny a w końcu całkowity brak jej wydzielania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6477" y="1105225"/>
            <a:ext cx="5525711" cy="933680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6478" y="2123342"/>
            <a:ext cx="6125225" cy="3635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4787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Paradigm</a:t>
            </a:r>
            <a:r>
              <a:rPr lang="pl-PL" sz="3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l-PL" sz="3200" dirty="0" err="1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Veo</a:t>
            </a:r>
            <a:r>
              <a:rPr lang="pl-PL" sz="3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z LGS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Funkcja LGS - </a:t>
            </a:r>
            <a:r>
              <a:rPr lang="pl-PL" sz="2400" dirty="0" err="1"/>
              <a:t>Low</a:t>
            </a:r>
            <a:r>
              <a:rPr lang="pl-PL" sz="2400" dirty="0"/>
              <a:t> </a:t>
            </a:r>
            <a:r>
              <a:rPr lang="pl-PL" sz="2400" dirty="0" err="1"/>
              <a:t>Glucose</a:t>
            </a:r>
            <a:r>
              <a:rPr lang="pl-PL" sz="2400" dirty="0"/>
              <a:t> </a:t>
            </a:r>
            <a:r>
              <a:rPr lang="pl-PL" sz="2400" dirty="0" err="1"/>
              <a:t>Suspend</a:t>
            </a:r>
            <a:r>
              <a:rPr lang="pl-PL" sz="2400" dirty="0"/>
              <a:t> (</a:t>
            </a:r>
            <a:r>
              <a:rPr lang="pl-PL" sz="2400" dirty="0" err="1"/>
              <a:t>hipoblokada</a:t>
            </a:r>
            <a:r>
              <a:rPr lang="pl-PL" sz="2400" dirty="0"/>
              <a:t>)</a:t>
            </a:r>
          </a:p>
          <a:p>
            <a:r>
              <a:rPr lang="pl-PL" sz="2400" dirty="0"/>
              <a:t>Pierwsza pompa insulinowa z automatycznym wstrzymaniem podaży insuliny</a:t>
            </a:r>
          </a:p>
          <a:p>
            <a:r>
              <a:rPr lang="pl-PL" sz="2400" dirty="0"/>
              <a:t>Pierwsza pompa insulinowa z automatycznym wznowieniem podaży insuliny</a:t>
            </a:r>
          </a:p>
          <a:p>
            <a:r>
              <a:rPr lang="pl-PL" sz="2400" dirty="0"/>
              <a:t>Alarmy predykcyjne - wczesne ostrzeganie przed </a:t>
            </a:r>
            <a:r>
              <a:rPr lang="pl-PL" sz="2400" dirty="0" err="1"/>
              <a:t>hipo</a:t>
            </a:r>
            <a:r>
              <a:rPr lang="pl-PL" sz="2400" dirty="0"/>
              <a:t>- i hiperglikemią</a:t>
            </a:r>
          </a:p>
          <a:p>
            <a:r>
              <a:rPr lang="pl-PL" sz="2400" dirty="0"/>
              <a:t>Wbudowany CGM (z LGS)</a:t>
            </a:r>
          </a:p>
        </p:txBody>
      </p:sp>
    </p:spTree>
    <p:extLst>
      <p:ext uri="{BB962C8B-B14F-4D97-AF65-F5344CB8AC3E}">
        <p14:creationId xmlns:p14="http://schemas.microsoft.com/office/powerpoint/2010/main" val="343176599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7030A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LGS - zasada działania</a:t>
            </a:r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0" y="2132856"/>
            <a:ext cx="8044733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988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650495"/>
          </a:xfrm>
        </p:spPr>
        <p:txBody>
          <a:bodyPr>
            <a:normAutofit fontScale="90000"/>
          </a:bodyPr>
          <a:lstStyle/>
          <a:p>
            <a:r>
              <a:rPr lang="pl-PL" sz="2325" b="1" dirty="0"/>
              <a:t/>
            </a:r>
            <a:br>
              <a:rPr lang="pl-PL" sz="2325" b="1" dirty="0"/>
            </a:br>
            <a:r>
              <a:rPr lang="pl-PL" sz="2325" b="1" dirty="0"/>
              <a:t/>
            </a:r>
            <a:br>
              <a:rPr lang="pl-PL" sz="2325" b="1" dirty="0"/>
            </a:br>
            <a:r>
              <a:rPr lang="pl-PL" sz="2325" b="1" dirty="0"/>
              <a:t>LGS ON (HIPOBLOKADA)</a:t>
            </a:r>
            <a:r>
              <a:rPr lang="en-GB" sz="2325" b="1" dirty="0"/>
              <a:t> </a:t>
            </a:r>
            <a:r>
              <a:rPr lang="pl-PL" sz="2325" b="1" dirty="0"/>
              <a:t>-raport z programu </a:t>
            </a:r>
            <a:r>
              <a:rPr lang="en-GB" sz="2325" b="1" dirty="0" err="1"/>
              <a:t>CareLink</a:t>
            </a:r>
            <a:r>
              <a:rPr lang="en-GB" sz="2325" b="1" baseline="30000" dirty="0" err="1"/>
              <a:t>TM</a:t>
            </a:r>
            <a:r>
              <a:rPr lang="en-GB" sz="2325" b="1" dirty="0"/>
              <a:t> </a:t>
            </a:r>
            <a:r>
              <a:rPr lang="en-US" sz="2325" b="1" dirty="0"/>
              <a:t/>
            </a:r>
            <a:br>
              <a:rPr lang="en-US" sz="2325" b="1" dirty="0"/>
            </a:br>
            <a:r>
              <a:rPr lang="pl-PL" b="1" dirty="0">
                <a:solidFill>
                  <a:prstClr val="white"/>
                </a:solidFill>
              </a:rPr>
              <a:t>GS ON (HIPOBLOKADA)</a:t>
            </a:r>
            <a:r>
              <a:rPr lang="en-GB" b="1" dirty="0">
                <a:solidFill>
                  <a:prstClr val="white"/>
                </a:solidFill>
              </a:rPr>
              <a:t> </a:t>
            </a:r>
            <a:r>
              <a:rPr lang="pl-PL" b="1" dirty="0">
                <a:solidFill>
                  <a:prstClr val="white"/>
                </a:solidFill>
              </a:rPr>
              <a:t>-raport z programu </a:t>
            </a:r>
            <a:r>
              <a:rPr lang="en-GB" b="1" dirty="0">
                <a:solidFill>
                  <a:prstClr val="white"/>
                </a:solidFill>
              </a:rPr>
              <a:t>C</a:t>
            </a:r>
            <a:r>
              <a:rPr lang="en-US" b="1" dirty="0">
                <a:solidFill>
                  <a:prstClr val="white"/>
                </a:solidFill>
              </a:rPr>
              <a:t/>
            </a:r>
            <a:br>
              <a:rPr lang="en-US" b="1" dirty="0">
                <a:solidFill>
                  <a:prstClr val="white"/>
                </a:solidFill>
              </a:rPr>
            </a:br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r="66884" b="65215"/>
          <a:stretch>
            <a:fillRect/>
          </a:stretch>
        </p:blipFill>
        <p:spPr bwMode="auto">
          <a:xfrm>
            <a:off x="1257301" y="1990311"/>
            <a:ext cx="6370982" cy="3509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ole tekstowe 4"/>
          <p:cNvSpPr txBox="1"/>
          <p:nvPr/>
        </p:nvSpPr>
        <p:spPr>
          <a:xfrm>
            <a:off x="2981739" y="3262519"/>
            <a:ext cx="120263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hipoglikemia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2464904" y="4425397"/>
            <a:ext cx="78519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LGS on</a:t>
            </a:r>
          </a:p>
        </p:txBody>
      </p:sp>
      <p:sp>
        <p:nvSpPr>
          <p:cNvPr id="7" name="pole tekstowe 6"/>
          <p:cNvSpPr txBox="1"/>
          <p:nvPr/>
        </p:nvSpPr>
        <p:spPr>
          <a:xfrm>
            <a:off x="4353339" y="4425397"/>
            <a:ext cx="1133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LGS off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3250096" y="5500192"/>
            <a:ext cx="119269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/>
              <a:t>   Insulin stop</a:t>
            </a:r>
          </a:p>
        </p:txBody>
      </p:sp>
    </p:spTree>
    <p:extLst>
      <p:ext uri="{BB962C8B-B14F-4D97-AF65-F5344CB8AC3E}">
        <p14:creationId xmlns:p14="http://schemas.microsoft.com/office/powerpoint/2010/main" val="390496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000" dirty="0"/>
              <a:t>System </a:t>
            </a:r>
            <a:r>
              <a:rPr lang="pl-PL" sz="3000" dirty="0" err="1"/>
              <a:t>MiniMed</a:t>
            </a:r>
            <a:r>
              <a:rPr lang="pl-PL" sz="3000" dirty="0"/>
              <a:t> 640G z technologią </a:t>
            </a:r>
            <a:r>
              <a:rPr lang="pl-PL" sz="3000" dirty="0" err="1"/>
              <a:t>SmartGuard</a:t>
            </a:r>
            <a:endParaRPr lang="pl-PL" sz="3000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2505" y="2081939"/>
            <a:ext cx="4526770" cy="371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1517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Działanie systemu </a:t>
            </a:r>
            <a:r>
              <a:rPr lang="pl-PL" dirty="0" err="1"/>
              <a:t>SmartGuard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89319" y="1626430"/>
            <a:ext cx="4383584" cy="3632561"/>
          </a:xfrm>
          <a:prstGeom prst="rect">
            <a:avLst/>
          </a:prstGeo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1501" y="2599445"/>
            <a:ext cx="1848446" cy="354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0113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>
                <a:solidFill>
                  <a:srgbClr val="7030A0"/>
                </a:solidFill>
              </a:rPr>
              <a:t>Co pokazuje CGM?</a:t>
            </a: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409" y="3276610"/>
            <a:ext cx="3077765" cy="2355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Łącznik prosty ze strzałką 4"/>
          <p:cNvCxnSpPr/>
          <p:nvPr/>
        </p:nvCxnSpPr>
        <p:spPr>
          <a:xfrm>
            <a:off x="2219327" y="3276600"/>
            <a:ext cx="1390650" cy="1448991"/>
          </a:xfrm>
          <a:prstGeom prst="straightConnector1">
            <a:avLst/>
          </a:prstGeom>
          <a:ln w="76200">
            <a:solidFill>
              <a:srgbClr val="33CC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ze strzałką 5"/>
          <p:cNvCxnSpPr/>
          <p:nvPr/>
        </p:nvCxnSpPr>
        <p:spPr>
          <a:xfrm flipH="1">
            <a:off x="5598320" y="2652723"/>
            <a:ext cx="1525191" cy="112156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/>
          <p:cNvCxnSpPr/>
          <p:nvPr/>
        </p:nvCxnSpPr>
        <p:spPr>
          <a:xfrm>
            <a:off x="4301728" y="2888457"/>
            <a:ext cx="641747" cy="1112044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706048" y="2039541"/>
            <a:ext cx="2484833" cy="1508522"/>
          </a:xfrm>
          <a:prstGeom prst="rect">
            <a:avLst/>
          </a:prstGeom>
        </p:spPr>
        <p:txBody>
          <a:bodyPr/>
          <a:lstStyle>
            <a:lvl1pPr marL="1714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20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j-lt"/>
                <a:ea typeface="+mn-ea"/>
                <a:cs typeface="Times New Roman" pitchFamily="18" charset="0"/>
              </a:defRPr>
            </a:lvl1pPr>
            <a:lvl2pPr marL="571500" indent="-2857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2pPr>
            <a:lvl3pPr marL="742950" indent="-17145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3pPr>
            <a:lvl4pPr marL="10287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Times New Roman" pitchFamily="18" charset="0"/>
              </a:defRPr>
            </a:lvl4pPr>
            <a:lvl5pPr marL="165735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200" kern="1200">
                <a:solidFill>
                  <a:schemeClr val="accent5"/>
                </a:solidFill>
                <a:latin typeface="+mn-lt"/>
                <a:ea typeface="+mn-ea"/>
                <a:cs typeface="Times New Roman" pitchFamily="18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3844" indent="-273844">
              <a:buFont typeface="Wingdings" charset="2"/>
              <a:buChar char="§"/>
            </a:pPr>
            <a: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Profil glikemii z ostatnich 3-24 godzin </a:t>
            </a:r>
            <a:br>
              <a:rPr lang="pl-PL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pl-PL" sz="1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przeszłość</a:t>
            </a:r>
          </a:p>
        </p:txBody>
      </p:sp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3273029" y="1879998"/>
            <a:ext cx="2484834" cy="1121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257175" indent="-257175">
              <a:spcBef>
                <a:spcPct val="20000"/>
              </a:spcBef>
              <a:buClr>
                <a:srgbClr val="7B004D"/>
              </a:buClr>
              <a:buFont typeface="Wingdings" charset="2"/>
              <a:buChar char="§"/>
            </a:pPr>
            <a:r>
              <a:rPr lang="pl-PL" sz="1800" dirty="0">
                <a:solidFill>
                  <a:srgbClr val="404040"/>
                </a:solidFill>
                <a:latin typeface="Arial"/>
              </a:rPr>
              <a:t>Aktualna wartość glikemii </a:t>
            </a:r>
            <a:br>
              <a:rPr lang="pl-PL" sz="1800" dirty="0">
                <a:solidFill>
                  <a:srgbClr val="404040"/>
                </a:solidFill>
                <a:latin typeface="Arial"/>
              </a:rPr>
            </a:br>
            <a:r>
              <a:rPr lang="pl-PL" sz="1800" dirty="0">
                <a:solidFill>
                  <a:schemeClr val="accent1"/>
                </a:solidFill>
                <a:latin typeface="Arial"/>
              </a:rPr>
              <a:t>-</a:t>
            </a:r>
            <a:r>
              <a:rPr lang="pl-PL" sz="1800" dirty="0">
                <a:solidFill>
                  <a:srgbClr val="FF0000"/>
                </a:solidFill>
                <a:latin typeface="Arial"/>
              </a:rPr>
              <a:t> </a:t>
            </a:r>
            <a:r>
              <a:rPr lang="pl-PL" sz="1800" b="1" dirty="0">
                <a:solidFill>
                  <a:srgbClr val="376092"/>
                </a:solidFill>
                <a:latin typeface="Arial"/>
              </a:rPr>
              <a:t>teraźniejszość</a:t>
            </a: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 bwMode="auto">
          <a:xfrm>
            <a:off x="6072193" y="1879997"/>
            <a:ext cx="1754981" cy="1041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Calibri" charset="0"/>
                <a:ea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Calibri" charset="0"/>
                <a:ea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Calibri" charset="0"/>
                <a:ea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Arial" charset="0"/>
              </a:defRPr>
            </a:lvl9pPr>
          </a:lstStyle>
          <a:p>
            <a:pPr marL="257175" indent="-257175">
              <a:spcBef>
                <a:spcPct val="20000"/>
              </a:spcBef>
              <a:buClr>
                <a:srgbClr val="7B004D"/>
              </a:buClr>
              <a:buFont typeface="Wingdings" charset="2"/>
              <a:buChar char="§"/>
            </a:pPr>
            <a:r>
              <a:rPr lang="pl-PL" sz="1800" dirty="0">
                <a:solidFill>
                  <a:srgbClr val="404040"/>
                </a:solidFill>
                <a:latin typeface="Arial"/>
              </a:rPr>
              <a:t>Trend zmian          </a:t>
            </a:r>
            <a:r>
              <a:rPr lang="pl-PL" sz="1800" dirty="0">
                <a:solidFill>
                  <a:srgbClr val="FF0000"/>
                </a:solidFill>
                <a:latin typeface="Arial"/>
              </a:rPr>
              <a:t>-</a:t>
            </a:r>
            <a:r>
              <a:rPr lang="pl-PL" sz="1800" dirty="0">
                <a:latin typeface="Arial"/>
              </a:rPr>
              <a:t> </a:t>
            </a:r>
            <a:r>
              <a:rPr lang="pl-PL" sz="1800" b="1" dirty="0">
                <a:solidFill>
                  <a:srgbClr val="FF0000"/>
                </a:solidFill>
                <a:latin typeface="Arial"/>
              </a:rPr>
              <a:t>przyszłość</a:t>
            </a:r>
          </a:p>
        </p:txBody>
      </p:sp>
    </p:spTree>
    <p:extLst>
      <p:ext uri="{BB962C8B-B14F-4D97-AF65-F5344CB8AC3E}">
        <p14:creationId xmlns:p14="http://schemas.microsoft.com/office/powerpoint/2010/main" val="7821350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2800" b="0" dirty="0">
                <a:solidFill>
                  <a:schemeClr val="tx2"/>
                </a:solidFill>
                <a:latin typeface="Verdana" pitchFamily="34" charset="0"/>
              </a:rPr>
              <a:t>Dawkowanie insuliny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Wymaga regularnej modyfikacji i zależy od: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Wiek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Masa </a:t>
            </a:r>
            <a:r>
              <a:rPr lang="pl-PL" sz="2400" dirty="0" err="1">
                <a:latin typeface="Verdana" pitchFamily="34" charset="0"/>
              </a:rPr>
              <a:t>ciala</a:t>
            </a:r>
            <a:endParaRPr lang="pl-PL" sz="2400" dirty="0">
              <a:latin typeface="Verdana" pitchFamily="34" charset="0"/>
            </a:endParaRP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Stadium dojrzewania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Czas trwania i faza cukrzycy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Stan miejsc iniekcji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Wielkość i rozkład posiłków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Wysiłek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Tryb życia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Wyniki samokontroli</a:t>
            </a:r>
          </a:p>
          <a:p>
            <a:pPr lvl="1">
              <a:lnSpc>
                <a:spcPct val="90000"/>
              </a:lnSpc>
            </a:pPr>
            <a:r>
              <a:rPr lang="pl-PL" sz="2400" dirty="0">
                <a:latin typeface="Verdana" pitchFamily="34" charset="0"/>
              </a:rPr>
              <a:t>Obecność dodatkowej choroby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</a:rPr>
              <a:t>Zapotrzebowanie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</a:rPr>
              <a:t>na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</a:rPr>
              <a:t>insulinę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</a:rPr>
              <a:t> w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</a:rPr>
              <a:t>okresie</a:t>
            </a:r>
            <a:r>
              <a:rPr lang="en-US" sz="3200" b="0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3200" b="0" dirty="0" err="1">
                <a:solidFill>
                  <a:srgbClr val="C00000"/>
                </a:solidFill>
                <a:latin typeface="Verdana" pitchFamily="34" charset="0"/>
              </a:rPr>
              <a:t>rozwojowym</a:t>
            </a:r>
            <a:endParaRPr lang="en-US" sz="3200" b="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844824"/>
            <a:ext cx="8496944" cy="4392488"/>
          </a:xfrm>
        </p:spPr>
        <p:txBody>
          <a:bodyPr/>
          <a:lstStyle/>
          <a:p>
            <a:pPr lvl="1">
              <a:lnSpc>
                <a:spcPct val="90000"/>
              </a:lnSpc>
              <a:buFont typeface="Symbol" pitchFamily="18" charset="2"/>
              <a:buChar char="·"/>
            </a:pPr>
            <a:r>
              <a:rPr lang="pl-PL" sz="2400" dirty="0">
                <a:effectLst/>
                <a:latin typeface="Verdana" pitchFamily="34" charset="0"/>
              </a:rPr>
              <a:t>W momencie rozpoznania: 1.0 - 1.5 – 2.0 U/kg/dobę</a:t>
            </a:r>
          </a:p>
          <a:p>
            <a:pPr lvl="1">
              <a:lnSpc>
                <a:spcPct val="90000"/>
              </a:lnSpc>
              <a:buFont typeface="Symbol" pitchFamily="18" charset="2"/>
              <a:buChar char="·"/>
            </a:pPr>
            <a:r>
              <a:rPr lang="pl-PL" sz="2400" dirty="0">
                <a:effectLst/>
                <a:latin typeface="Verdana" pitchFamily="34" charset="0"/>
              </a:rPr>
              <a:t>Okres remisji: &lt;0.5 U/kg/dobę (wzrost </a:t>
            </a:r>
            <a:r>
              <a:rPr lang="pl-PL" sz="2400" dirty="0" err="1">
                <a:effectLst/>
                <a:latin typeface="Verdana" pitchFamily="34" charset="0"/>
              </a:rPr>
              <a:t>insulinowrażliwości</a:t>
            </a:r>
            <a:r>
              <a:rPr lang="pl-PL" sz="2400" dirty="0">
                <a:effectLst/>
                <a:latin typeface="Verdana" pitchFamily="34" charset="0"/>
              </a:rPr>
              <a:t> i poprawa funkcji zachowanych komórek beta)</a:t>
            </a:r>
          </a:p>
          <a:p>
            <a:pPr lvl="1">
              <a:lnSpc>
                <a:spcPct val="90000"/>
              </a:lnSpc>
              <a:buFont typeface="Symbol" pitchFamily="18" charset="2"/>
              <a:buChar char="·"/>
            </a:pPr>
            <a:r>
              <a:rPr lang="pl-PL" sz="2400" dirty="0">
                <a:effectLst/>
                <a:latin typeface="Verdana" pitchFamily="34" charset="0"/>
              </a:rPr>
              <a:t>Po zakończeniu remisji i w okresie przed pokwitaniem:   0.7 – 1.0 U/kg/dobę</a:t>
            </a:r>
          </a:p>
          <a:p>
            <a:pPr lvl="1">
              <a:lnSpc>
                <a:spcPct val="90000"/>
              </a:lnSpc>
              <a:buFont typeface="Symbol" pitchFamily="18" charset="2"/>
              <a:buChar char="·"/>
            </a:pPr>
            <a:r>
              <a:rPr lang="pl-PL" sz="2400" dirty="0">
                <a:effectLst/>
                <a:latin typeface="Verdana" pitchFamily="34" charset="0"/>
              </a:rPr>
              <a:t>Pokwitanie:  do 1.4 – 1.6 U/kg/dobę</a:t>
            </a:r>
          </a:p>
          <a:p>
            <a:pPr lvl="1">
              <a:lnSpc>
                <a:spcPct val="90000"/>
              </a:lnSpc>
              <a:buFont typeface="Symbol" pitchFamily="18" charset="2"/>
              <a:buChar char="·"/>
            </a:pPr>
            <a:r>
              <a:rPr lang="pl-PL" sz="2400" dirty="0">
                <a:effectLst/>
                <a:latin typeface="Verdana" pitchFamily="34" charset="0"/>
              </a:rPr>
              <a:t>Osoby dorosłe:  0.7 – 0.8 U/kg/dobę</a:t>
            </a:r>
          </a:p>
          <a:p>
            <a:pPr>
              <a:lnSpc>
                <a:spcPct val="90000"/>
              </a:lnSpc>
            </a:pPr>
            <a:endParaRPr lang="en-US" sz="2400" dirty="0">
              <a:effectLst/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sz="3200" b="0" dirty="0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Specyfika cukrzycy u małego dziecka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pl-PL" sz="2400">
                <a:latin typeface="Comic Sans MS" pitchFamily="66" charset="0"/>
              </a:rPr>
              <a:t>„</a:t>
            </a:r>
            <a:r>
              <a:rPr lang="pl-PL" sz="2200">
                <a:latin typeface="Verdana" pitchFamily="34" charset="0"/>
              </a:rPr>
              <a:t>Odwrócony” efekt brzasku – większe zapotrzebowanie na insuline przed północą</a:t>
            </a:r>
          </a:p>
          <a:p>
            <a:pPr lvl="3">
              <a:lnSpc>
                <a:spcPct val="90000"/>
              </a:lnSpc>
            </a:pPr>
            <a:r>
              <a:rPr lang="pl-PL" sz="1800" i="1">
                <a:latin typeface="Verdana" pitchFamily="34" charset="0"/>
              </a:rPr>
              <a:t>Journal of Pediatrics 2002:140:235</a:t>
            </a:r>
          </a:p>
          <a:p>
            <a:pPr lvl="3">
              <a:lnSpc>
                <a:spcPct val="90000"/>
              </a:lnSpc>
            </a:pPr>
            <a:r>
              <a:rPr lang="pl-PL" sz="1800" i="1">
                <a:latin typeface="Verdana" pitchFamily="34" charset="0"/>
              </a:rPr>
              <a:t>Diabetes 2002:51</a:t>
            </a:r>
            <a:r>
              <a:rPr lang="pl-PL" sz="1800" i="1">
                <a:latin typeface="Verdana" pitchFamily="34" charset="0"/>
                <a:sym typeface="Wingdings" pitchFamily="2" charset="2"/>
              </a:rPr>
              <a:t>(Suppl.2):A3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Duża wrażliwość na insulinę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Zmienna reakcja na insulinę krótko działajacą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Duża zmienność trybu życia (zwłaszcza liczby i pór posiłków oraz wysiłku fizycznego)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Większe zagrożenie hipoglikemią i jej konsekwencjami 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Hipoglikemie bezobjawowe lub o nietypowych objawach </a:t>
            </a:r>
          </a:p>
          <a:p>
            <a:pPr>
              <a:lnSpc>
                <a:spcPct val="90000"/>
              </a:lnSpc>
            </a:pPr>
            <a:r>
              <a:rPr lang="pl-PL" sz="2200">
                <a:latin typeface="Verdana" pitchFamily="34" charset="0"/>
              </a:rPr>
              <a:t>Lęk przed hipoglikemią (dzieci, ich opiekunowie)</a:t>
            </a:r>
          </a:p>
          <a:p>
            <a:pPr>
              <a:lnSpc>
                <a:spcPct val="90000"/>
              </a:lnSpc>
            </a:pPr>
            <a:endParaRPr lang="pl-PL" sz="220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Przyczyny cukrzycy typu 1  </a:t>
            </a:r>
            <a:br>
              <a:rPr lang="pl-PL" sz="3200" dirty="0">
                <a:solidFill>
                  <a:srgbClr val="C00000"/>
                </a:solidFill>
              </a:rPr>
            </a:br>
            <a:r>
              <a:rPr lang="pl-PL" sz="3200" dirty="0">
                <a:solidFill>
                  <a:srgbClr val="C00000"/>
                </a:solidFill>
              </a:rPr>
              <a:t>fakty i hipotezy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/>
              <a:t>Czynniki genetyczne</a:t>
            </a:r>
          </a:p>
          <a:p>
            <a:pPr lvl="1"/>
            <a:r>
              <a:rPr lang="pl-PL" sz="2400" dirty="0"/>
              <a:t>Dziedziczenie wielogenowe (geny zwiększające ryzyko i geny ochronne)</a:t>
            </a:r>
          </a:p>
          <a:p>
            <a:r>
              <a:rPr lang="pl-PL" sz="2800" dirty="0"/>
              <a:t>Czynniki środowiskowe</a:t>
            </a:r>
          </a:p>
          <a:p>
            <a:pPr lvl="1"/>
            <a:r>
              <a:rPr lang="pl-PL" sz="2400" dirty="0"/>
              <a:t>Infekcje wirusowe</a:t>
            </a:r>
          </a:p>
          <a:p>
            <a:pPr lvl="1"/>
            <a:r>
              <a:rPr lang="pl-PL" sz="2400" dirty="0"/>
              <a:t>Żywienie (białka mleka, gluten, toksyny)</a:t>
            </a:r>
          </a:p>
          <a:p>
            <a:pPr lvl="1"/>
            <a:r>
              <a:rPr lang="pl-PL" sz="2400" dirty="0"/>
              <a:t>Niedobór witaminy D</a:t>
            </a:r>
          </a:p>
          <a:p>
            <a:pPr lvl="1"/>
            <a:r>
              <a:rPr lang="pl-PL" sz="2400" dirty="0"/>
              <a:t>Stres</a:t>
            </a:r>
          </a:p>
          <a:p>
            <a:pPr lvl="1"/>
            <a:r>
              <a:rPr lang="pl-PL" sz="2400" dirty="0"/>
              <a:t>Nadmiar higieny</a:t>
            </a:r>
          </a:p>
          <a:p>
            <a:pPr lvl="1"/>
            <a:r>
              <a:rPr lang="pl-PL" sz="2400" dirty="0"/>
              <a:t>Nadmierny przyrost masy ciała w dzieciństwie</a:t>
            </a:r>
          </a:p>
        </p:txBody>
      </p:sp>
    </p:spTree>
    <p:extLst>
      <p:ext uri="{BB962C8B-B14F-4D97-AF65-F5344CB8AC3E}">
        <p14:creationId xmlns:p14="http://schemas.microsoft.com/office/powerpoint/2010/main" val="23172619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b="0" dirty="0">
                <a:solidFill>
                  <a:srgbClr val="C00000"/>
                </a:solidFill>
                <a:latin typeface="Verdana" pitchFamily="34" charset="0"/>
                <a:cs typeface="Times New Roman" pitchFamily="18" charset="0"/>
              </a:rPr>
              <a:t>Specyfika cukrzycy u chorego w okresie dojrzewania</a:t>
            </a:r>
            <a:r>
              <a:rPr lang="pl-PL" sz="3600" b="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r>
              <a:rPr lang="pl-PL" sz="2400" dirty="0" err="1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Insulinooporność</a:t>
            </a:r>
            <a:r>
              <a:rPr lang="pl-PL" sz="2400" dirty="0">
                <a:solidFill>
                  <a:srgbClr val="66FF33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pl-PL" sz="2400" dirty="0">
                <a:latin typeface="Verdana" pitchFamily="34" charset="0"/>
                <a:cs typeface="Times New Roman" pitchFamily="18" charset="0"/>
              </a:rPr>
              <a:t>(wpływ insuliny na metabolizm glukozy jest o 33-42% w okresie dojrzewania) </a:t>
            </a:r>
          </a:p>
          <a:p>
            <a:pPr lvl="4">
              <a:lnSpc>
                <a:spcPct val="80000"/>
              </a:lnSpc>
            </a:pPr>
            <a:r>
              <a:rPr lang="pl-PL" sz="1800" i="1" dirty="0">
                <a:latin typeface="Verdana" pitchFamily="34" charset="0"/>
                <a:cs typeface="Times New Roman" pitchFamily="18" charset="0"/>
              </a:rPr>
              <a:t>N </a:t>
            </a:r>
            <a:r>
              <a:rPr lang="pl-PL" sz="1800" i="1" dirty="0" err="1">
                <a:latin typeface="Verdana" pitchFamily="34" charset="0"/>
                <a:cs typeface="Times New Roman" pitchFamily="18" charset="0"/>
              </a:rPr>
              <a:t>Engl</a:t>
            </a:r>
            <a:r>
              <a:rPr lang="pl-PL" sz="1800" i="1" dirty="0">
                <a:latin typeface="Verdana" pitchFamily="34" charset="0"/>
                <a:cs typeface="Times New Roman" pitchFamily="18" charset="0"/>
              </a:rPr>
              <a:t> J Med. 1986;315:215-219</a:t>
            </a:r>
            <a:endParaRPr lang="pl-PL" sz="1800" b="1" i="1" dirty="0"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pl-PL" sz="2400" dirty="0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Hiperglikemia „o brzasku”</a:t>
            </a:r>
          </a:p>
          <a:p>
            <a:pPr>
              <a:lnSpc>
                <a:spcPct val="80000"/>
              </a:lnSpc>
            </a:pPr>
            <a:r>
              <a:rPr lang="pl-PL" sz="2400" dirty="0">
                <a:latin typeface="Verdana" pitchFamily="34" charset="0"/>
                <a:cs typeface="Times New Roman" pitchFamily="18" charset="0"/>
              </a:rPr>
              <a:t>Często rozwój</a:t>
            </a:r>
            <a:r>
              <a:rPr lang="pl-PL" sz="2400" dirty="0">
                <a:solidFill>
                  <a:srgbClr val="66FF33"/>
                </a:solidFill>
                <a:latin typeface="Verdana" pitchFamily="34" charset="0"/>
                <a:cs typeface="Times New Roman" pitchFamily="18" charset="0"/>
              </a:rPr>
              <a:t> </a:t>
            </a:r>
            <a:r>
              <a:rPr lang="pl-PL" sz="2400" dirty="0">
                <a:solidFill>
                  <a:srgbClr val="00B050"/>
                </a:solidFill>
                <a:latin typeface="Verdana" pitchFamily="34" charset="0"/>
                <a:cs typeface="Times New Roman" pitchFamily="18" charset="0"/>
              </a:rPr>
              <a:t>nadwagi i otyłości </a:t>
            </a:r>
            <a:r>
              <a:rPr lang="pl-PL" sz="2400" dirty="0">
                <a:latin typeface="Verdana" pitchFamily="34" charset="0"/>
                <a:cs typeface="Times New Roman" pitchFamily="18" charset="0"/>
              </a:rPr>
              <a:t>(szczególnie u dziewcząt)</a:t>
            </a:r>
            <a:endParaRPr lang="pl-PL" sz="2400" dirty="0">
              <a:solidFill>
                <a:srgbClr val="66FF33"/>
              </a:solidFill>
              <a:latin typeface="Verdana" pitchFamily="34" charset="0"/>
              <a:cs typeface="Times New Roman" pitchFamily="18" charset="0"/>
            </a:endParaRPr>
          </a:p>
          <a:p>
            <a:pPr>
              <a:lnSpc>
                <a:spcPct val="80000"/>
              </a:lnSpc>
            </a:pPr>
            <a:r>
              <a:rPr lang="pl-PL" sz="2400" dirty="0">
                <a:latin typeface="Verdana" pitchFamily="34" charset="0"/>
                <a:cs typeface="Times New Roman" pitchFamily="18" charset="0"/>
              </a:rPr>
              <a:t>Zaniechanie samokontroli</a:t>
            </a:r>
          </a:p>
          <a:p>
            <a:pPr>
              <a:lnSpc>
                <a:spcPct val="80000"/>
              </a:lnSpc>
            </a:pPr>
            <a:r>
              <a:rPr lang="pl-PL" sz="2400" dirty="0">
                <a:latin typeface="Verdana" pitchFamily="34" charset="0"/>
                <a:cs typeface="Times New Roman" pitchFamily="18" charset="0"/>
              </a:rPr>
              <a:t>Ryzykowne zachowania</a:t>
            </a:r>
          </a:p>
          <a:p>
            <a:pPr>
              <a:lnSpc>
                <a:spcPct val="80000"/>
              </a:lnSpc>
            </a:pPr>
            <a:r>
              <a:rPr lang="pl-PL" sz="2400" dirty="0">
                <a:latin typeface="Verdana" pitchFamily="34" charset="0"/>
                <a:cs typeface="Times New Roman" pitchFamily="18" charset="0"/>
              </a:rPr>
              <a:t>Bunt przeciw chorobie, rodzicom</a:t>
            </a:r>
          </a:p>
          <a:p>
            <a:pPr>
              <a:lnSpc>
                <a:spcPct val="80000"/>
              </a:lnSpc>
            </a:pPr>
            <a:r>
              <a:rPr lang="pl-PL" sz="2400" dirty="0">
                <a:latin typeface="Verdana" pitchFamily="34" charset="0"/>
                <a:cs typeface="Times New Roman" pitchFamily="18" charset="0"/>
              </a:rPr>
              <a:t>Zaburzenia odżywiania (</a:t>
            </a:r>
            <a:r>
              <a:rPr lang="pl-PL" sz="2400" i="1" dirty="0" err="1">
                <a:latin typeface="Verdana" pitchFamily="34" charset="0"/>
                <a:cs typeface="Times New Roman" pitchFamily="18" charset="0"/>
              </a:rPr>
              <a:t>anorexia</a:t>
            </a:r>
            <a:r>
              <a:rPr lang="pl-PL" sz="2400" i="1" dirty="0">
                <a:latin typeface="Verdana" pitchFamily="34" charset="0"/>
                <a:cs typeface="Times New Roman" pitchFamily="18" charset="0"/>
              </a:rPr>
              <a:t> </a:t>
            </a:r>
            <a:r>
              <a:rPr lang="pl-PL" sz="2400" i="1" dirty="0" err="1">
                <a:latin typeface="Verdana" pitchFamily="34" charset="0"/>
                <a:cs typeface="Times New Roman" pitchFamily="18" charset="0"/>
              </a:rPr>
              <a:t>nervosa</a:t>
            </a:r>
            <a:r>
              <a:rPr lang="pl-PL" sz="2400" i="1" dirty="0">
                <a:latin typeface="Verdana" pitchFamily="34" charset="0"/>
                <a:cs typeface="Times New Roman" pitchFamily="18" charset="0"/>
              </a:rPr>
              <a:t>, bulimia)</a:t>
            </a:r>
            <a:endParaRPr lang="pl-PL" sz="2400" dirty="0">
              <a:latin typeface="Verdana" pitchFamily="34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err="1">
                <a:solidFill>
                  <a:srgbClr val="C00000"/>
                </a:solidFill>
                <a:latin typeface="Verdana" pitchFamily="34" charset="0"/>
              </a:rPr>
              <a:t>Podstawowe</a:t>
            </a:r>
            <a:r>
              <a:rPr lang="en-US" sz="2800" b="0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2800" b="0" dirty="0" err="1">
                <a:solidFill>
                  <a:srgbClr val="C00000"/>
                </a:solidFill>
                <a:latin typeface="Verdana" pitchFamily="34" charset="0"/>
              </a:rPr>
              <a:t>zalecenia</a:t>
            </a:r>
            <a:r>
              <a:rPr lang="en-US" sz="2800" b="0" dirty="0">
                <a:solidFill>
                  <a:srgbClr val="C00000"/>
                </a:solidFill>
                <a:latin typeface="Verdana" pitchFamily="34" charset="0"/>
              </a:rPr>
              <a:t> </a:t>
            </a:r>
            <a:r>
              <a:rPr lang="en-US" sz="2800" b="0" dirty="0" err="1">
                <a:solidFill>
                  <a:srgbClr val="C00000"/>
                </a:solidFill>
                <a:latin typeface="Verdana" pitchFamily="34" charset="0"/>
              </a:rPr>
              <a:t>dietetyczne</a:t>
            </a:r>
            <a:endParaRPr lang="en-US" sz="2800" b="0" dirty="0">
              <a:solidFill>
                <a:srgbClr val="C00000"/>
              </a:solidFill>
              <a:latin typeface="Verdana" pitchFamily="34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 err="1">
                <a:latin typeface="Verdana" pitchFamily="34" charset="0"/>
              </a:rPr>
              <a:t>Wzajemne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dostosowanie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kaloryczności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zawartości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węglowodanów</a:t>
            </a:r>
            <a:r>
              <a:rPr lang="en-US" sz="2400" dirty="0">
                <a:latin typeface="Verdana" pitchFamily="34" charset="0"/>
              </a:rPr>
              <a:t> w </a:t>
            </a:r>
            <a:r>
              <a:rPr lang="en-US" sz="2400" dirty="0" err="1">
                <a:latin typeface="Verdana" pitchFamily="34" charset="0"/>
              </a:rPr>
              <a:t>posiłkach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oraz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profilu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dzia</a:t>
            </a:r>
            <a:r>
              <a:rPr lang="pl-PL" sz="2400" dirty="0">
                <a:latin typeface="Verdana" pitchFamily="34" charset="0"/>
              </a:rPr>
              <a:t>ł</a:t>
            </a:r>
            <a:r>
              <a:rPr lang="en-US" sz="2400" dirty="0" err="1">
                <a:latin typeface="Verdana" pitchFamily="34" charset="0"/>
              </a:rPr>
              <a:t>ania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insuliny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planowanego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wysiłku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fizycznego</a:t>
            </a:r>
            <a:endParaRPr lang="en-US" sz="2400" dirty="0">
              <a:latin typeface="Verdana" pitchFamily="34" charset="0"/>
            </a:endParaRPr>
          </a:p>
          <a:p>
            <a:endParaRPr lang="en-US" sz="2400" dirty="0">
              <a:latin typeface="Verdana" pitchFamily="34" charset="0"/>
            </a:endParaRPr>
          </a:p>
          <a:p>
            <a:r>
              <a:rPr lang="en-US" sz="2400" dirty="0" err="1">
                <a:latin typeface="Verdana" pitchFamily="34" charset="0"/>
              </a:rPr>
              <a:t>Dobowa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podaż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energii</a:t>
            </a:r>
            <a:r>
              <a:rPr lang="en-US" sz="2400" dirty="0">
                <a:latin typeface="Verdana" pitchFamily="34" charset="0"/>
              </a:rPr>
              <a:t> ma </a:t>
            </a:r>
            <a:r>
              <a:rPr lang="en-US" sz="2400" dirty="0" err="1">
                <a:latin typeface="Verdana" pitchFamily="34" charset="0"/>
              </a:rPr>
              <a:t>zapewnić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prawidłowy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wzrost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rozwój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dzieci</a:t>
            </a:r>
            <a:endParaRPr lang="en-US" sz="2400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1916113"/>
            <a:ext cx="8672513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b="0" dirty="0" err="1">
                <a:solidFill>
                  <a:schemeClr val="tx2"/>
                </a:solidFill>
                <a:latin typeface="Verdana" pitchFamily="34" charset="0"/>
              </a:rPr>
              <a:t>Podstawowe</a:t>
            </a:r>
            <a:r>
              <a:rPr lang="en-US" sz="2800" b="0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Verdana" pitchFamily="34" charset="0"/>
              </a:rPr>
              <a:t>zalecenia</a:t>
            </a:r>
            <a:r>
              <a:rPr lang="en-US" sz="2800" b="0" dirty="0">
                <a:solidFill>
                  <a:schemeClr val="tx2"/>
                </a:solidFill>
                <a:latin typeface="Verdana" pitchFamily="34" charset="0"/>
              </a:rPr>
              <a:t> </a:t>
            </a:r>
            <a:r>
              <a:rPr lang="en-US" sz="2800" b="0" dirty="0" err="1">
                <a:solidFill>
                  <a:schemeClr val="tx2"/>
                </a:solidFill>
                <a:latin typeface="Verdana" pitchFamily="34" charset="0"/>
              </a:rPr>
              <a:t>dietetyczne</a:t>
            </a:r>
            <a:endParaRPr lang="en-US" sz="2800" b="0" dirty="0">
              <a:solidFill>
                <a:schemeClr val="tx2"/>
              </a:solidFill>
              <a:latin typeface="Verdana" pitchFamily="34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itchFamily="2" charset="2"/>
              <a:buNone/>
            </a:pPr>
            <a:r>
              <a:rPr lang="en-US" sz="2400" dirty="0" err="1">
                <a:latin typeface="Verdana" pitchFamily="34" charset="0"/>
              </a:rPr>
              <a:t>Dystrybucja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dobowego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zapotrzebowania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energetycznego</a:t>
            </a:r>
            <a:endParaRPr lang="en-US" sz="2400" dirty="0">
              <a:latin typeface="Verdana" pitchFamily="34" charset="0"/>
            </a:endParaRPr>
          </a:p>
          <a:p>
            <a:r>
              <a:rPr lang="en-US" sz="2400" dirty="0" err="1">
                <a:latin typeface="Verdana" pitchFamily="34" charset="0"/>
              </a:rPr>
              <a:t>Węglowodany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pl-PL" sz="2400" dirty="0">
                <a:latin typeface="Verdana" pitchFamily="34" charset="0"/>
              </a:rPr>
              <a:t>45-</a:t>
            </a:r>
            <a:r>
              <a:rPr lang="en-US" sz="2400" dirty="0">
                <a:latin typeface="Verdana" pitchFamily="34" charset="0"/>
              </a:rPr>
              <a:t>50%</a:t>
            </a:r>
          </a:p>
          <a:p>
            <a:pPr lvl="1"/>
            <a:r>
              <a:rPr lang="en-US" sz="2000" dirty="0">
                <a:latin typeface="Verdana" pitchFamily="34" charset="0"/>
              </a:rPr>
              <a:t>CHO </a:t>
            </a:r>
            <a:r>
              <a:rPr lang="en-US" sz="2000" dirty="0" err="1">
                <a:latin typeface="Verdana" pitchFamily="34" charset="0"/>
              </a:rPr>
              <a:t>złożone</a:t>
            </a:r>
            <a:r>
              <a:rPr lang="en-US" sz="2000" dirty="0">
                <a:latin typeface="Verdana" pitchFamily="34" charset="0"/>
              </a:rPr>
              <a:t> o </a:t>
            </a:r>
            <a:r>
              <a:rPr lang="en-US" sz="2000" dirty="0" err="1">
                <a:latin typeface="Verdana" pitchFamily="34" charset="0"/>
              </a:rPr>
              <a:t>dużej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zawartości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błonnika</a:t>
            </a:r>
            <a:r>
              <a:rPr lang="pl-PL" sz="2000" dirty="0">
                <a:latin typeface="Verdana" pitchFamily="34" charset="0"/>
              </a:rPr>
              <a:t> i niskim GI</a:t>
            </a:r>
            <a:endParaRPr lang="en-US" sz="2000" dirty="0">
              <a:latin typeface="Verdana" pitchFamily="34" charset="0"/>
            </a:endParaRPr>
          </a:p>
          <a:p>
            <a:pPr lvl="1"/>
            <a:r>
              <a:rPr lang="en-US" sz="2000" dirty="0" err="1">
                <a:latin typeface="Verdana" pitchFamily="34" charset="0"/>
              </a:rPr>
              <a:t>ograniczenie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spo</a:t>
            </a:r>
            <a:r>
              <a:rPr lang="pl-PL" sz="2000" dirty="0">
                <a:latin typeface="Verdana" pitchFamily="34" charset="0"/>
              </a:rPr>
              <a:t>ż</a:t>
            </a:r>
            <a:r>
              <a:rPr lang="en-US" sz="2000" dirty="0" err="1">
                <a:latin typeface="Verdana" pitchFamily="34" charset="0"/>
              </a:rPr>
              <a:t>yci</a:t>
            </a:r>
            <a:r>
              <a:rPr lang="pl-PL" sz="2000" dirty="0">
                <a:latin typeface="Verdana" pitchFamily="34" charset="0"/>
              </a:rPr>
              <a:t>a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sacharozy</a:t>
            </a:r>
            <a:endParaRPr lang="en-US" sz="2000" dirty="0">
              <a:latin typeface="Verdana" pitchFamily="34" charset="0"/>
            </a:endParaRPr>
          </a:p>
          <a:p>
            <a:r>
              <a:rPr lang="en-US" sz="2400" dirty="0" err="1">
                <a:latin typeface="Verdana" pitchFamily="34" charset="0"/>
              </a:rPr>
              <a:t>Tłuszcze</a:t>
            </a:r>
            <a:r>
              <a:rPr lang="en-US" sz="2400" dirty="0">
                <a:latin typeface="Verdana" pitchFamily="34" charset="0"/>
              </a:rPr>
              <a:t> 30 - 35%</a:t>
            </a:r>
          </a:p>
          <a:p>
            <a:pPr lvl="1"/>
            <a:r>
              <a:rPr lang="en-US" sz="2000" dirty="0" err="1">
                <a:latin typeface="Verdana" pitchFamily="34" charset="0"/>
              </a:rPr>
              <a:t>tłuszcze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nasycone</a:t>
            </a:r>
            <a:r>
              <a:rPr lang="en-US" sz="2000" dirty="0">
                <a:latin typeface="Verdana" pitchFamily="34" charset="0"/>
              </a:rPr>
              <a:t> &lt; 10% </a:t>
            </a:r>
          </a:p>
          <a:p>
            <a:pPr lvl="1"/>
            <a:r>
              <a:rPr lang="en-US" sz="2000" dirty="0" err="1">
                <a:latin typeface="Verdana" pitchFamily="34" charset="0"/>
              </a:rPr>
              <a:t>Tłuszcze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jednonienasycone</a:t>
            </a:r>
            <a:r>
              <a:rPr lang="en-US" sz="2000" dirty="0">
                <a:latin typeface="Verdana" pitchFamily="34" charset="0"/>
              </a:rPr>
              <a:t> &gt; 10%</a:t>
            </a:r>
          </a:p>
          <a:p>
            <a:r>
              <a:rPr lang="en-US" sz="2400" dirty="0" err="1">
                <a:latin typeface="Verdana" pitchFamily="34" charset="0"/>
              </a:rPr>
              <a:t>Białko</a:t>
            </a:r>
            <a:r>
              <a:rPr lang="en-US" sz="2400" dirty="0">
                <a:latin typeface="Verdana" pitchFamily="34" charset="0"/>
              </a:rPr>
              <a:t> 1</a:t>
            </a:r>
            <a:r>
              <a:rPr lang="pl-PL" sz="2400" dirty="0">
                <a:latin typeface="Verdana" pitchFamily="34" charset="0"/>
              </a:rPr>
              <a:t>5</a:t>
            </a:r>
            <a:r>
              <a:rPr lang="en-US" sz="2400" dirty="0">
                <a:latin typeface="Verdana" pitchFamily="34" charset="0"/>
              </a:rPr>
              <a:t> - </a:t>
            </a:r>
            <a:r>
              <a:rPr lang="pl-PL" sz="2400" dirty="0">
                <a:latin typeface="Verdana" pitchFamily="34" charset="0"/>
              </a:rPr>
              <a:t>20</a:t>
            </a:r>
            <a:r>
              <a:rPr lang="en-US" sz="2400" dirty="0">
                <a:latin typeface="Verdana" pitchFamily="34" charset="0"/>
              </a:rPr>
              <a:t>%</a:t>
            </a:r>
          </a:p>
          <a:p>
            <a:pPr lvl="1"/>
            <a:r>
              <a:rPr lang="en-US" sz="2000" dirty="0" err="1">
                <a:latin typeface="Verdana" pitchFamily="34" charset="0"/>
              </a:rPr>
              <a:t>odsetek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zmniejsza</a:t>
            </a:r>
            <a:r>
              <a:rPr lang="en-US" sz="2000" dirty="0">
                <a:latin typeface="Verdana" pitchFamily="34" charset="0"/>
              </a:rPr>
              <a:t> </a:t>
            </a:r>
            <a:r>
              <a:rPr lang="en-US" sz="2000" dirty="0" err="1">
                <a:latin typeface="Verdana" pitchFamily="34" charset="0"/>
              </a:rPr>
              <a:t>sie</a:t>
            </a:r>
            <a:r>
              <a:rPr lang="en-US" sz="2000" dirty="0">
                <a:latin typeface="Verdana" pitchFamily="34" charset="0"/>
              </a:rPr>
              <a:t> z </a:t>
            </a:r>
            <a:r>
              <a:rPr lang="en-US" sz="2000" dirty="0" err="1">
                <a:latin typeface="Verdana" pitchFamily="34" charset="0"/>
              </a:rPr>
              <a:t>wiekiem</a:t>
            </a:r>
            <a:endParaRPr lang="en-US" sz="2000" dirty="0">
              <a:latin typeface="Verdana" pitchFamily="34" charset="0"/>
            </a:endParaRPr>
          </a:p>
          <a:p>
            <a:r>
              <a:rPr lang="en-US" sz="2400" dirty="0" err="1">
                <a:latin typeface="Verdana" pitchFamily="34" charset="0"/>
              </a:rPr>
              <a:t>Warzywa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i</a:t>
            </a:r>
            <a:r>
              <a:rPr lang="en-US" sz="2400" dirty="0">
                <a:latin typeface="Verdana" pitchFamily="34" charset="0"/>
              </a:rPr>
              <a:t> </a:t>
            </a:r>
            <a:r>
              <a:rPr lang="en-US" sz="2400" dirty="0" err="1">
                <a:latin typeface="Verdana" pitchFamily="34" charset="0"/>
              </a:rPr>
              <a:t>owoce</a:t>
            </a:r>
            <a:endParaRPr lang="en-US" dirty="0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Charakterystyka diety chorego na cukrzycę</a:t>
            </a:r>
            <a:endParaRPr lang="pl-PL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800" dirty="0">
                <a:latin typeface="Arial" charset="0"/>
              </a:rPr>
              <a:t>zbilansowana</a:t>
            </a:r>
          </a:p>
          <a:p>
            <a:r>
              <a:rPr lang="pl-PL" sz="2800" dirty="0">
                <a:latin typeface="Arial" charset="0"/>
              </a:rPr>
              <a:t>zgodna z założeniami diety zdrowego człowieka</a:t>
            </a:r>
          </a:p>
          <a:p>
            <a:r>
              <a:rPr lang="pl-PL" sz="2800" dirty="0">
                <a:latin typeface="Arial" charset="0"/>
              </a:rPr>
              <a:t>pozwala na unikanie wysokich </a:t>
            </a:r>
            <a:r>
              <a:rPr lang="pl-PL" sz="2800" dirty="0" err="1">
                <a:latin typeface="Arial" charset="0"/>
              </a:rPr>
              <a:t>glikemii</a:t>
            </a:r>
            <a:r>
              <a:rPr lang="pl-PL" sz="2800" dirty="0">
                <a:latin typeface="Arial" charset="0"/>
              </a:rPr>
              <a:t> po posiłku</a:t>
            </a:r>
          </a:p>
          <a:p>
            <a:r>
              <a:rPr lang="pl-PL" sz="2800" dirty="0">
                <a:latin typeface="Arial" charset="0"/>
              </a:rPr>
              <a:t>umożliwia utrzymanie prawidłowej masy ciała</a:t>
            </a:r>
          </a:p>
          <a:p>
            <a:r>
              <a:rPr lang="pl-PL" sz="2800" dirty="0">
                <a:latin typeface="Arial" charset="0"/>
              </a:rPr>
              <a:t>akceptowana przez chorego (smaczna)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683568" y="404665"/>
            <a:ext cx="7772400" cy="2664296"/>
          </a:xfrm>
        </p:spPr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Indeks </a:t>
            </a:r>
            <a:r>
              <a:rPr lang="pl-PL" sz="3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glikemiczny</a:t>
            </a:r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pl-PL" sz="3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pl-PL" sz="31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r>
              <a:rPr lang="pl-PL" sz="2800" dirty="0">
                <a:latin typeface="Arial" pitchFamily="34" charset="0"/>
                <a:cs typeface="Arial" pitchFamily="34" charset="0"/>
              </a:rPr>
              <a:t>określa szybkość wzrostu stężenia glukozy we krwi po spożyciu określonych produktów w porównaniu do glukozy</a:t>
            </a:r>
            <a:endParaRPr lang="pl-PL" sz="28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971600" y="3356992"/>
            <a:ext cx="7016824" cy="2135088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pl-PL" sz="2400" dirty="0">
                <a:solidFill>
                  <a:schemeClr val="tx1"/>
                </a:solidFill>
                <a:latin typeface="Arial" charset="0"/>
              </a:rPr>
              <a:t>Podział indeksu </a:t>
            </a:r>
            <a:r>
              <a:rPr lang="pl-PL" sz="2400" dirty="0" err="1">
                <a:solidFill>
                  <a:schemeClr val="tx1"/>
                </a:solidFill>
                <a:latin typeface="Arial" charset="0"/>
              </a:rPr>
              <a:t>glikemicznego</a:t>
            </a:r>
            <a:endParaRPr lang="pl-PL" sz="24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endParaRPr lang="pl-PL" sz="2400" dirty="0">
              <a:solidFill>
                <a:schemeClr val="tx1"/>
              </a:solidFill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pl-PL" sz="2400" dirty="0">
                <a:solidFill>
                  <a:schemeClr val="tx1"/>
                </a:solidFill>
                <a:latin typeface="Arial" charset="0"/>
              </a:rPr>
              <a:t>niski ( poniżej 50)</a:t>
            </a:r>
          </a:p>
          <a:p>
            <a:pPr>
              <a:lnSpc>
                <a:spcPct val="80000"/>
              </a:lnSpc>
            </a:pPr>
            <a:r>
              <a:rPr lang="pl-PL" sz="2400" dirty="0">
                <a:solidFill>
                  <a:schemeClr val="tx1"/>
                </a:solidFill>
                <a:latin typeface="Arial" charset="0"/>
              </a:rPr>
              <a:t>średni (51-75)  </a:t>
            </a:r>
          </a:p>
          <a:p>
            <a:pPr lvl="1">
              <a:lnSpc>
                <a:spcPct val="80000"/>
              </a:lnSpc>
            </a:pPr>
            <a:r>
              <a:rPr lang="pl-PL" sz="2400" dirty="0">
                <a:solidFill>
                  <a:schemeClr val="tx1"/>
                </a:solidFill>
                <a:latin typeface="Arial" charset="0"/>
              </a:rPr>
              <a:t>wysoki ( powyżej 75) 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Wysoki  Indeks </a:t>
            </a:r>
            <a:r>
              <a:rPr lang="pl-PL" sz="3200" dirty="0" err="1">
                <a:solidFill>
                  <a:srgbClr val="C00000"/>
                </a:solidFill>
                <a:latin typeface="Arial" charset="0"/>
                <a:cs typeface="Times New Roman" pitchFamily="18" charset="0"/>
              </a:rPr>
              <a:t>Glikemiczny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pl-PL" dirty="0">
                <a:latin typeface="Arial" charset="0"/>
                <a:cs typeface="Times New Roman" pitchFamily="18" charset="0"/>
              </a:rPr>
              <a:t> Glukoza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Maltoza (piwo)		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Miód, dżem	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Pieczywo pszenne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Arbuz, banan, melon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Cukier, landrynki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Coca cola	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Ryż biały			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Kasza manna	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Płatki kukurydziane</a:t>
            </a:r>
          </a:p>
          <a:p>
            <a:r>
              <a:rPr lang="pl-PL" dirty="0">
                <a:latin typeface="Arial" charset="0"/>
                <a:cs typeface="Times New Roman" pitchFamily="18" charset="0"/>
              </a:rPr>
              <a:t> Ziemniaki</a:t>
            </a:r>
            <a:r>
              <a:rPr lang="pl-PL" dirty="0">
                <a:solidFill>
                  <a:srgbClr val="000000"/>
                </a:solidFill>
                <a:latin typeface="Arial" charset="0"/>
                <a:cs typeface="Times New Roman" pitchFamily="18" charset="0"/>
              </a:rPr>
              <a:t>	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Indeks </a:t>
            </a:r>
            <a:r>
              <a:rPr lang="pl-PL" sz="32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Glikemiczny</a:t>
            </a:r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Średni i Niski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l-PL" dirty="0">
                <a:latin typeface="Arial" pitchFamily="34" charset="0"/>
                <a:cs typeface="Arial" pitchFamily="34" charset="0"/>
              </a:rPr>
              <a:t>Ciemne pieczywo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Grube kasze, brązowy ryż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Płatki owsiane</a:t>
            </a:r>
          </a:p>
          <a:p>
            <a:r>
              <a:rPr lang="pl-PL" dirty="0" err="1">
                <a:latin typeface="Arial" pitchFamily="34" charset="0"/>
                <a:cs typeface="Arial" pitchFamily="34" charset="0"/>
              </a:rPr>
              <a:t>Musli</a:t>
            </a:r>
            <a:endParaRPr lang="pl-PL" dirty="0">
              <a:latin typeface="Arial" pitchFamily="34" charset="0"/>
              <a:cs typeface="Arial" pitchFamily="34" charset="0"/>
            </a:endParaRP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Jogurt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Czekolada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Jabłko, grejpfrut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Fruktoza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Słonecznik, orzechy</a:t>
            </a:r>
          </a:p>
          <a:p>
            <a:r>
              <a:rPr lang="pl-PL" dirty="0">
                <a:latin typeface="Arial" pitchFamily="34" charset="0"/>
                <a:cs typeface="Arial" pitchFamily="34" charset="0"/>
              </a:rPr>
              <a:t>Rośliny strączkowe</a:t>
            </a:r>
            <a:endParaRPr lang="pl-PL" dirty="0"/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Tłuszcze</a:t>
            </a:r>
            <a:endParaRPr lang="pl-PL" sz="32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latin typeface="Arial" pitchFamily="34" charset="0"/>
                <a:cs typeface="Arial" pitchFamily="34" charset="0"/>
              </a:rPr>
              <a:t>Przestrzeganie odpowiedniej ilości i jakości tłuszczu w diecie: </a:t>
            </a:r>
          </a:p>
          <a:p>
            <a:pPr lvl="1"/>
            <a:r>
              <a:rPr lang="pl-PL" dirty="0">
                <a:latin typeface="Arial" pitchFamily="34" charset="0"/>
                <a:cs typeface="Arial" pitchFamily="34" charset="0"/>
              </a:rPr>
              <a:t>przyczynia się do utrzymania prawidłowej masy ciała</a:t>
            </a:r>
          </a:p>
          <a:p>
            <a:pPr lvl="1"/>
            <a:r>
              <a:rPr lang="pl-PL" dirty="0">
                <a:latin typeface="Arial" pitchFamily="34" charset="0"/>
                <a:cs typeface="Arial" pitchFamily="34" charset="0"/>
              </a:rPr>
              <a:t>umożliwia utrzymanie stężenia cholesterolu we krwi na prawidłowym poziomie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Białko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800" dirty="0">
                <a:latin typeface="Arial" pitchFamily="34" charset="0"/>
                <a:cs typeface="Arial" pitchFamily="34" charset="0"/>
              </a:rPr>
              <a:t>Zalecane proporcje białka zwierzęcego do roślinnego: co najmniej 50%/</a:t>
            </a:r>
            <a:r>
              <a:rPr lang="pl-PL" sz="2800" dirty="0" err="1">
                <a:latin typeface="Arial" pitchFamily="34" charset="0"/>
                <a:cs typeface="Arial" pitchFamily="34" charset="0"/>
              </a:rPr>
              <a:t>50</a:t>
            </a:r>
            <a:r>
              <a:rPr lang="pl-PL" sz="2800" dirty="0">
                <a:latin typeface="Arial" pitchFamily="34" charset="0"/>
                <a:cs typeface="Arial" pitchFamily="34" charset="0"/>
              </a:rPr>
              <a:t>%</a:t>
            </a:r>
          </a:p>
          <a:p>
            <a:r>
              <a:rPr lang="pl-PL" sz="2800" dirty="0">
                <a:latin typeface="Arial" pitchFamily="34" charset="0"/>
                <a:cs typeface="Arial" pitchFamily="34" charset="0"/>
              </a:rPr>
              <a:t>Obecność białka opóźnia wchłanianie węglowodanów</a:t>
            </a:r>
          </a:p>
          <a:p>
            <a:r>
              <a:rPr lang="pl-PL" sz="2800" dirty="0">
                <a:latin typeface="Arial" pitchFamily="34" charset="0"/>
                <a:cs typeface="Arial" pitchFamily="34" charset="0"/>
              </a:rPr>
              <a:t>Białko często występuje w pokarmach w obecności tłuszczów</a:t>
            </a:r>
          </a:p>
          <a:p>
            <a:r>
              <a:rPr lang="pl-PL" sz="2800" dirty="0">
                <a:latin typeface="Arial" pitchFamily="34" charset="0"/>
                <a:cs typeface="Arial" pitchFamily="34" charset="0"/>
              </a:rPr>
              <a:t>40-60% spożytego posiłku białkowo-tłuszczowego może, po wchłonięciu do krwi, zostać przekształcone do glukozy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Przyczyny cukrzycy typu 1</a:t>
            </a:r>
          </a:p>
        </p:txBody>
      </p:sp>
      <p:sp>
        <p:nvSpPr>
          <p:cNvPr id="3" name="Prostokąt 2"/>
          <p:cNvSpPr/>
          <p:nvPr/>
        </p:nvSpPr>
        <p:spPr>
          <a:xfrm>
            <a:off x="457200" y="2780928"/>
            <a:ext cx="2026568" cy="25922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Schemat blokowy: ręczne wprowadzanie danych 3"/>
          <p:cNvSpPr/>
          <p:nvPr/>
        </p:nvSpPr>
        <p:spPr>
          <a:xfrm flipH="1">
            <a:off x="2483768" y="2780927"/>
            <a:ext cx="3101516" cy="2592289"/>
          </a:xfrm>
          <a:prstGeom prst="flowChartManualInp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dirty="0">
                <a:solidFill>
                  <a:schemeClr val="tx1"/>
                </a:solidFill>
              </a:rPr>
              <a:t>Okres </a:t>
            </a:r>
            <a:r>
              <a:rPr lang="pl-PL" dirty="0" err="1">
                <a:solidFill>
                  <a:schemeClr val="tx1"/>
                </a:solidFill>
              </a:rPr>
              <a:t>przedcukrzycowy</a:t>
            </a:r>
            <a:r>
              <a:rPr lang="pl-PL" dirty="0">
                <a:solidFill>
                  <a:schemeClr val="tx1"/>
                </a:solidFill>
              </a:rPr>
              <a:t> stopniowo zmniejsza się liczba wysp trzustki</a:t>
            </a:r>
          </a:p>
        </p:txBody>
      </p:sp>
      <p:sp>
        <p:nvSpPr>
          <p:cNvPr id="5" name="Trójkąt prostokątny 4"/>
          <p:cNvSpPr/>
          <p:nvPr/>
        </p:nvSpPr>
        <p:spPr>
          <a:xfrm>
            <a:off x="5585284" y="3284984"/>
            <a:ext cx="3101516" cy="2088232"/>
          </a:xfrm>
          <a:prstGeom prst="rtTriangl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ole tekstowe 6"/>
          <p:cNvSpPr txBox="1"/>
          <p:nvPr/>
        </p:nvSpPr>
        <p:spPr>
          <a:xfrm>
            <a:off x="457200" y="2060848"/>
            <a:ext cx="18825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Predyspozycja genetyczna</a:t>
            </a:r>
          </a:p>
        </p:txBody>
      </p:sp>
      <p:sp>
        <p:nvSpPr>
          <p:cNvPr id="8" name="pole tekstowe 7"/>
          <p:cNvSpPr txBox="1"/>
          <p:nvPr/>
        </p:nvSpPr>
        <p:spPr>
          <a:xfrm>
            <a:off x="611560" y="3573016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Prawidłowe wydzielanie insuliny </a:t>
            </a:r>
          </a:p>
        </p:txBody>
      </p:sp>
      <p:sp>
        <p:nvSpPr>
          <p:cNvPr id="9" name="Strzałka w dół 8"/>
          <p:cNvSpPr/>
          <p:nvPr/>
        </p:nvSpPr>
        <p:spPr>
          <a:xfrm>
            <a:off x="2339752" y="1772816"/>
            <a:ext cx="189735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ole tekstowe 9"/>
          <p:cNvSpPr txBox="1"/>
          <p:nvPr/>
        </p:nvSpPr>
        <p:spPr>
          <a:xfrm>
            <a:off x="2771800" y="1772816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Działanie czynnika inicjującego</a:t>
            </a:r>
          </a:p>
        </p:txBody>
      </p:sp>
      <p:sp>
        <p:nvSpPr>
          <p:cNvPr id="11" name="pole tekstowe 10"/>
          <p:cNvSpPr txBox="1"/>
          <p:nvPr/>
        </p:nvSpPr>
        <p:spPr>
          <a:xfrm>
            <a:off x="5827597" y="2132856"/>
            <a:ext cx="3064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/>
              <a:t>Pojawienie się objawów cukrzycy gdy ok. 80 - 85% komórek beta zostało zniszczonych</a:t>
            </a:r>
          </a:p>
        </p:txBody>
      </p:sp>
    </p:spTree>
    <p:extLst>
      <p:ext uri="{BB962C8B-B14F-4D97-AF65-F5344CB8AC3E}">
        <p14:creationId xmlns:p14="http://schemas.microsoft.com/office/powerpoint/2010/main" val="179994533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Planowanie dziennej racji pokarmowej</a:t>
            </a:r>
            <a:endParaRPr lang="pl-PL" sz="3600" dirty="0">
              <a:solidFill>
                <a:srgbClr val="C0000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Zebranie wywiadu dietetycznego</a:t>
            </a:r>
          </a:p>
          <a:p>
            <a:r>
              <a:rPr lang="pl-PL" sz="2400" dirty="0"/>
              <a:t>Ocena masy ciała względem wzrostu dziecka  i w razie jej ewentualnego nadmiaru lub niedoboru modyfikacja zapotrzebowania energetycznego</a:t>
            </a:r>
          </a:p>
          <a:p>
            <a:r>
              <a:rPr lang="pl-PL" sz="2400" dirty="0"/>
              <a:t>Zaplanowanie  liczby i pór posiłków oraz dobranie modelu insulinoterapii</a:t>
            </a:r>
          </a:p>
          <a:p>
            <a:r>
              <a:rPr lang="pl-PL" sz="2400" dirty="0"/>
              <a:t>Ustalenie ilości WW na poszczególne posiłki</a:t>
            </a:r>
          </a:p>
          <a:p>
            <a:endParaRPr lang="pl-PL" sz="2400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Rozkład posiłków w ciągu dnia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2400" dirty="0"/>
              <a:t>Liczba posiłków zależy od sposobu leczenia</a:t>
            </a:r>
          </a:p>
          <a:p>
            <a:pPr>
              <a:defRPr/>
            </a:pPr>
            <a:r>
              <a:rPr lang="pl-PL" sz="2400" dirty="0"/>
              <a:t>Najczęściej zaleca się 4-5-6 posiłków na dzień, zwykle 3 posiłki główne oraz 2-3 przekąski</a:t>
            </a:r>
          </a:p>
          <a:p>
            <a:pPr>
              <a:defRPr/>
            </a:pPr>
            <a:r>
              <a:rPr lang="pl-PL" sz="2400" dirty="0"/>
              <a:t>Wielu chorych zwłaszcza starszych nastolatków leczonych metodą intensywnej insulinoterapii zjada 4 posiłki dziennie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dirty="0">
                <a:solidFill>
                  <a:srgbClr val="C00000"/>
                </a:solidFill>
              </a:rPr>
              <a:t>Kalkulacja ilości składników odżywczych w posiłku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sz="2400" b="1" dirty="0"/>
              <a:t>Wymiennik węglowodanowy </a:t>
            </a:r>
            <a:r>
              <a:rPr lang="pl-PL" sz="2400" b="1" dirty="0">
                <a:solidFill>
                  <a:schemeClr val="tx2"/>
                </a:solidFill>
              </a:rPr>
              <a:t>(WW)</a:t>
            </a:r>
            <a:r>
              <a:rPr lang="pl-PL" sz="2400" dirty="0">
                <a:solidFill>
                  <a:schemeClr val="tx2"/>
                </a:solidFill>
              </a:rPr>
              <a:t> </a:t>
            </a:r>
            <a:r>
              <a:rPr lang="pl-PL" sz="2400" dirty="0"/>
              <a:t>jest to taka ilość produktu spożywczego, w której zawarte jest 10 g węglowodanów przyswajalnych</a:t>
            </a:r>
          </a:p>
          <a:p>
            <a:endParaRPr lang="pl-PL" sz="2400" b="1" dirty="0">
              <a:latin typeface="Verdana" pitchFamily="34" charset="0"/>
            </a:endParaRPr>
          </a:p>
          <a:p>
            <a:r>
              <a:rPr lang="pl-PL" sz="2400" b="1" dirty="0">
                <a:latin typeface="Verdana" pitchFamily="34" charset="0"/>
              </a:rPr>
              <a:t>Wymiennik Białkowo-Tłuszczowy </a:t>
            </a:r>
            <a:r>
              <a:rPr lang="pl-PL" sz="2400" b="1" dirty="0">
                <a:solidFill>
                  <a:schemeClr val="tx2"/>
                </a:solidFill>
                <a:latin typeface="Verdana" pitchFamily="34" charset="0"/>
              </a:rPr>
              <a:t>(WBT)</a:t>
            </a:r>
          </a:p>
          <a:p>
            <a:pPr lvl="1"/>
            <a:r>
              <a:rPr lang="pl-PL" sz="2400" dirty="0">
                <a:latin typeface="Verdana" pitchFamily="34" charset="0"/>
              </a:rPr>
              <a:t>to 100 kcal pochodzących z białek i tłuszczy</a:t>
            </a:r>
            <a:br>
              <a:rPr lang="pl-PL" sz="2400" dirty="0">
                <a:latin typeface="Verdana" pitchFamily="34" charset="0"/>
              </a:rPr>
            </a:br>
            <a:endParaRPr lang="pl-PL" sz="24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pl-PL" dirty="0">
                <a:solidFill>
                  <a:srgbClr val="FFFF00"/>
                </a:solidFill>
              </a:rPr>
              <a:t/>
            </a:r>
            <a:br>
              <a:rPr lang="pl-PL" dirty="0">
                <a:solidFill>
                  <a:srgbClr val="FFFF00"/>
                </a:solidFill>
              </a:rPr>
            </a:br>
            <a:r>
              <a:rPr lang="pl-PL" sz="3600" dirty="0">
                <a:solidFill>
                  <a:srgbClr val="C00000"/>
                </a:solidFill>
              </a:rPr>
              <a:t>Produkty mleczne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488328426"/>
              </p:ext>
            </p:extLst>
          </p:nvPr>
        </p:nvGraphicFramePr>
        <p:xfrm>
          <a:off x="928688" y="1643063"/>
          <a:ext cx="7143800" cy="31861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27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961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PRODUKT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ILOŚĆ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4347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Mleko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200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4347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Kefir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200ml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94347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Maślanka naturalna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200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94347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Jogurt naturalny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150ml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4347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Jogurt owocowy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70 ml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26352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KodakDC240 03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29109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KodakDC240 04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76631443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Produkty zbożowe</a:t>
            </a:r>
          </a:p>
        </p:txBody>
      </p:sp>
      <p:graphicFrame>
        <p:nvGraphicFramePr>
          <p:cNvPr id="7" name="Symbol zastępczy tabeli 6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977298908"/>
              </p:ext>
            </p:extLst>
          </p:nvPr>
        </p:nvGraphicFramePr>
        <p:xfrm>
          <a:off x="1043608" y="980728"/>
          <a:ext cx="7215238" cy="4610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0072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1451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07858">
                <a:tc>
                  <a:txBody>
                    <a:bodyPr/>
                    <a:lstStyle/>
                    <a:p>
                      <a:endParaRPr lang="pl-PL" sz="2800" b="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0" dirty="0"/>
                        <a:t>ILOŚĆ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Bułka, chleb</a:t>
                      </a:r>
                      <a:r>
                        <a:rPr lang="pl-PL" sz="2400" baseline="0" dirty="0">
                          <a:solidFill>
                            <a:schemeClr val="tx1"/>
                          </a:solidFill>
                        </a:rPr>
                        <a:t> pszenny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20g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Pieczywo</a:t>
                      </a:r>
                      <a:r>
                        <a:rPr lang="pl-PL" sz="2400" baseline="0" dirty="0">
                          <a:solidFill>
                            <a:schemeClr val="tx1"/>
                          </a:solidFill>
                        </a:rPr>
                        <a:t> chrupkie</a:t>
                      </a:r>
                      <a:endParaRPr lang="pl-PL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Kasza , ryż, makaron (suchy)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Kasza, ryż, makaron (gotowane)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50g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Mąka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Płatki kukurydziane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Paluszki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8778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Krakersy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73019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KodakDC240 04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8644893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odakDC240 04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4403724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KodakDC240 03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62346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874442"/>
          </a:xfrm>
        </p:spPr>
        <p:txBody>
          <a:bodyPr>
            <a:normAutofit/>
          </a:bodyPr>
          <a:lstStyle/>
          <a:p>
            <a:r>
              <a:rPr lang="pl-PL" sz="2800" dirty="0"/>
              <a:t>cukrzyca typu 1 nie powstaje z winy chorego lub jego opiekunów</a:t>
            </a:r>
            <a:br>
              <a:rPr lang="pl-PL" sz="2800" dirty="0"/>
            </a:br>
            <a:r>
              <a:rPr lang="pl-PL" sz="2800" dirty="0"/>
              <a:t/>
            </a:r>
            <a:br>
              <a:rPr lang="pl-PL" sz="2800" dirty="0"/>
            </a:br>
            <a:r>
              <a:rPr lang="pl-PL" sz="2800" dirty="0"/>
              <a:t>cukrzyca nie jest chorobą zakaźną</a:t>
            </a:r>
          </a:p>
        </p:txBody>
      </p:sp>
    </p:spTree>
    <p:extLst>
      <p:ext uri="{BB962C8B-B14F-4D97-AF65-F5344CB8AC3E}">
        <p14:creationId xmlns:p14="http://schemas.microsoft.com/office/powerpoint/2010/main" val="69074097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KodakDC240 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072618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KodakDC240 04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7893460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KodakDC240 03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9343507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Owoce</a:t>
            </a: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529543263"/>
              </p:ext>
            </p:extLst>
          </p:nvPr>
        </p:nvGraphicFramePr>
        <p:xfrm>
          <a:off x="1285875" y="1285875"/>
          <a:ext cx="6643766" cy="463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5781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59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6716">
                <a:tc>
                  <a:txBody>
                    <a:bodyPr/>
                    <a:lstStyle/>
                    <a:p>
                      <a:r>
                        <a:rPr lang="pl-PL" sz="2800" b="0" i="0" baseline="0" dirty="0"/>
                        <a:t>PRODUKT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0" i="0" baseline="0" dirty="0"/>
                        <a:t>ILOŚĆ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Jabłko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150g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Banan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70g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Pomarańcze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150g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Truskawki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200g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Wiśnie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100g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Gruszki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100g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Śliwki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100g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Winogrona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60g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Arbuz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b="0" i="0" baseline="0" dirty="0">
                          <a:solidFill>
                            <a:schemeClr val="tx1"/>
                          </a:solidFill>
                        </a:rPr>
                        <a:t>250g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129934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KodakDC240 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480056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KodakDC240 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69990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KodakDC240 0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6745433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pl-PL" sz="3200" dirty="0">
                <a:solidFill>
                  <a:srgbClr val="C00000"/>
                </a:solidFill>
              </a:rPr>
              <a:t>Warzywa</a:t>
            </a:r>
          </a:p>
        </p:txBody>
      </p:sp>
      <p:graphicFrame>
        <p:nvGraphicFramePr>
          <p:cNvPr id="4" name="Symbol zastępczy tabeli 3"/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1801560804"/>
              </p:ext>
            </p:extLst>
          </p:nvPr>
        </p:nvGraphicFramePr>
        <p:xfrm>
          <a:off x="1071563" y="1571625"/>
          <a:ext cx="6929486" cy="3252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1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8684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11494">
                <a:tc>
                  <a:txBody>
                    <a:bodyPr/>
                    <a:lstStyle/>
                    <a:p>
                      <a:r>
                        <a:rPr lang="pl-PL" sz="2800" b="0" dirty="0"/>
                        <a:t>PRODUKT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800" b="0" dirty="0"/>
                        <a:t>ILOŚĆ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2953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Ziemniaki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60g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56297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Kukurydza ziarna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50g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Kukurydza kolba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85g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2038"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Groszek konserwowy</a:t>
                      </a:r>
                    </a:p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Fasola Jaś - sucha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100g</a:t>
                      </a:r>
                    </a:p>
                    <a:p>
                      <a:r>
                        <a:rPr lang="pl-PL" sz="2400" dirty="0">
                          <a:solidFill>
                            <a:schemeClr val="tx1"/>
                          </a:solidFill>
                        </a:rPr>
                        <a:t>20g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719600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KodakDC240 03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3558810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KodakDC240 04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2954223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1593</TotalTime>
  <Words>3894</Words>
  <Application>Microsoft Office PowerPoint</Application>
  <PresentationFormat>Pokaz na ekranie (4:3)</PresentationFormat>
  <Paragraphs>747</Paragraphs>
  <Slides>123</Slides>
  <Notes>3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123</vt:i4>
      </vt:variant>
    </vt:vector>
  </HeadingPairs>
  <TitlesOfParts>
    <vt:vector size="126" baseType="lpstr">
      <vt:lpstr>Motyw pakietu Office</vt:lpstr>
      <vt:lpstr>Wykres</vt:lpstr>
      <vt:lpstr>Fotografia Photo Editor</vt:lpstr>
      <vt:lpstr>Cukrzyca typu 1 w wieku rozwojowym </vt:lpstr>
      <vt:lpstr>Definicja</vt:lpstr>
      <vt:lpstr>Insulina</vt:lpstr>
      <vt:lpstr>Klasyfikacja cukrzycy</vt:lpstr>
      <vt:lpstr>Klasyfikacja cukrzycy</vt:lpstr>
      <vt:lpstr>Etiopatogeneza cukrzycy typu 1</vt:lpstr>
      <vt:lpstr>Przyczyny cukrzycy typu 1   fakty i hipotezy</vt:lpstr>
      <vt:lpstr>Przyczyny cukrzycy typu 1</vt:lpstr>
      <vt:lpstr>cukrzyca typu 1 nie powstaje z winy chorego lub jego opiekunów  cukrzyca nie jest chorobą zakaźną</vt:lpstr>
      <vt:lpstr>Epidemiology of type 1 diabetes in children</vt:lpstr>
      <vt:lpstr>Epidemiologia cukrzycy</vt:lpstr>
      <vt:lpstr>Epidemiologia cukrzycy typu 1</vt:lpstr>
      <vt:lpstr>Zapadalność na cukrzycę typu 1 dzieci i młodzieży w wieku od 0 do 14 lat w okresie  od 1987 do 2005 roku (woj. miejskie krakowskie)</vt:lpstr>
      <vt:lpstr>Porównanie zapadalności na cukrzycę typu 1 u dzieci  w podokresach czasu: 1987-92,  1993-98,  1999-2005 </vt:lpstr>
      <vt:lpstr>Fizjologiczny profil insulinemii</vt:lpstr>
      <vt:lpstr>Spoczynkowe i posiłkowe wydzielanie insuliny u osoby bez cukrzycy</vt:lpstr>
      <vt:lpstr>Konsekwencje braku insuliny</vt:lpstr>
      <vt:lpstr>Próg nerkowy dla glukozy</vt:lpstr>
      <vt:lpstr>Cukrzyca – objawy kliniczne</vt:lpstr>
      <vt:lpstr>Cukrzyca – objawy kliniczne</vt:lpstr>
      <vt:lpstr>Czas trwania objawów cukrzycy</vt:lpstr>
      <vt:lpstr>Nazewnictwo stanów hiperglikemicznych </vt:lpstr>
      <vt:lpstr>Nazewnictwo stanów hiperglikemicznych </vt:lpstr>
      <vt:lpstr>Parametry oceny kontroli glikemii</vt:lpstr>
      <vt:lpstr>Częstość pomiarów glikemii</vt:lpstr>
      <vt:lpstr>Prezentacja programu PowerPoint</vt:lpstr>
      <vt:lpstr>Hemoglobina glikowana (HbA1c)</vt:lpstr>
      <vt:lpstr>Związek między odsetkiem HbA1c a średnim stężeniem glukozy w osoczu</vt:lpstr>
      <vt:lpstr>Oznaczanie ciał ketonowych</vt:lpstr>
      <vt:lpstr>Kompleksowa kontrola glikemii:  „glucose triad”</vt:lpstr>
      <vt:lpstr>Kryteria wyrównania cukrzycy typu 1  (PTD 2019)</vt:lpstr>
      <vt:lpstr>Cele leczenia cukrzycy w wieku rozwojowym</vt:lpstr>
      <vt:lpstr>Elementy leczenia cukrzycy typu 1</vt:lpstr>
      <vt:lpstr>Prezentacja programu PowerPoint</vt:lpstr>
      <vt:lpstr>Insulina</vt:lpstr>
      <vt:lpstr>Preparaty insuliny stosowane w pediatrii</vt:lpstr>
      <vt:lpstr>Preparaty insuliny</vt:lpstr>
      <vt:lpstr>W razie potrzeby dostosowania dawki insuliny do wielkości i składu posiłku insuliny szybko dzialające mogą być bezpiecznie stosowane po jedzeniu jakkolwiek korzystniejszy profil glikemii poposiłkowej zapewniają wstrzyknięcia przed posiłkiem </vt:lpstr>
      <vt:lpstr>Czynniki modyfikujące działanie insuliny</vt:lpstr>
      <vt:lpstr>Czynniki modyfikujące działanie insuliny</vt:lpstr>
      <vt:lpstr>Zalecenia Polskiego Towarzystwa Diabetologicznego (2019 r.) oraz International Society for Pediatric and Adolescents Diabetes (2018 r.)</vt:lpstr>
      <vt:lpstr>Pompa insulinowa i niezbędne akcesoria</vt:lpstr>
      <vt:lpstr>Wybrane modele pomp insulinowych</vt:lpstr>
      <vt:lpstr>Pompa insulinowa</vt:lpstr>
      <vt:lpstr>Systemy sprzężone z pompą insulinową</vt:lpstr>
      <vt:lpstr>Zasada działania osobistej pompy insulinowej</vt:lpstr>
      <vt:lpstr>Sposób podawania insuliny pompą</vt:lpstr>
      <vt:lpstr>Jak działa osobista pompa insulinowa?</vt:lpstr>
      <vt:lpstr>Wskazania do leczenia pompą małych dzieci</vt:lpstr>
      <vt:lpstr>Osobisty system CGM – Guardian Connect</vt:lpstr>
      <vt:lpstr>Osobisty system Dexcom G4 Platinum</vt:lpstr>
      <vt:lpstr>Freestyle Libre - System monitorowania glikemii FLASH</vt:lpstr>
      <vt:lpstr>Ograniczenia pomiarów glikemii glukometrem</vt:lpstr>
      <vt:lpstr>Ciągły monitoring glikemii (CGM)</vt:lpstr>
      <vt:lpstr>Zmiana glikemii w ciągu 20 minut glikemii w ciągu 20 minut.</vt:lpstr>
      <vt:lpstr>Systemy monitorujące: FGM i CGM</vt:lpstr>
      <vt:lpstr>Interfejs użytkownika: skan sensora</vt:lpstr>
      <vt:lpstr>Program  Free Style Libre: raporty</vt:lpstr>
      <vt:lpstr>Program  Free Style Libre: raporty</vt:lpstr>
      <vt:lpstr>Prezentacja programu PowerPoint</vt:lpstr>
      <vt:lpstr>Paradigm Veo z LGS</vt:lpstr>
      <vt:lpstr>LGS - zasada działania</vt:lpstr>
      <vt:lpstr>  LGS ON (HIPOBLOKADA) -raport z programu CareLinkTM  GS ON (HIPOBLOKADA) -raport z programu C </vt:lpstr>
      <vt:lpstr>System MiniMed 640G z technologią SmartGuard</vt:lpstr>
      <vt:lpstr>Działanie systemu SmartGuard</vt:lpstr>
      <vt:lpstr>Co pokazuje CGM?</vt:lpstr>
      <vt:lpstr>Dawkowanie insuliny</vt:lpstr>
      <vt:lpstr>Zapotrzebowanie na insulinę w okresie rozwojowym</vt:lpstr>
      <vt:lpstr>Specyfika cukrzycy u małego dziecka</vt:lpstr>
      <vt:lpstr>Specyfika cukrzycy u chorego w okresie dojrzewania </vt:lpstr>
      <vt:lpstr>Podstawowe zalecenia dietetyczne</vt:lpstr>
      <vt:lpstr>Prezentacja programu PowerPoint</vt:lpstr>
      <vt:lpstr>Podstawowe zalecenia dietetyczne</vt:lpstr>
      <vt:lpstr>Charakterystyka diety chorego na cukrzycę</vt:lpstr>
      <vt:lpstr>Indeks glikemiczny   określa szybkość wzrostu stężenia glukozy we krwi po spożyciu określonych produktów w porównaniu do glukozy</vt:lpstr>
      <vt:lpstr>Wysoki  Indeks Glikemiczny</vt:lpstr>
      <vt:lpstr>Indeks Glikemiczny Średni i Niski</vt:lpstr>
      <vt:lpstr>Tłuszcze</vt:lpstr>
      <vt:lpstr>Białko</vt:lpstr>
      <vt:lpstr>Planowanie dziennej racji pokarmowej</vt:lpstr>
      <vt:lpstr>Rozkład posiłków w ciągu dnia</vt:lpstr>
      <vt:lpstr>Kalkulacja ilości składników odżywczych w posiłku</vt:lpstr>
      <vt:lpstr> Produkty mleczne </vt:lpstr>
      <vt:lpstr>Prezentacja programu PowerPoint</vt:lpstr>
      <vt:lpstr>Prezentacja programu PowerPoint</vt:lpstr>
      <vt:lpstr>Produkty zbożowe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Owoce</vt:lpstr>
      <vt:lpstr>Prezentacja programu PowerPoint</vt:lpstr>
      <vt:lpstr>Prezentacja programu PowerPoint</vt:lpstr>
      <vt:lpstr>Prezentacja programu PowerPoint</vt:lpstr>
      <vt:lpstr>Warzywa</vt:lpstr>
      <vt:lpstr>Prezentacja programu PowerPoint</vt:lpstr>
      <vt:lpstr>Prezentacja programu PowerPoint</vt:lpstr>
      <vt:lpstr>Soki</vt:lpstr>
      <vt:lpstr>Prezentacja programu PowerPoint</vt:lpstr>
      <vt:lpstr>W celu utrzymania stałej ilości węglowodanów w diecie należy korzystać z jednego rodzaju tabel wymienników węglowodanowych</vt:lpstr>
      <vt:lpstr>Żywienie w leczeniu pompą insulinową</vt:lpstr>
      <vt:lpstr>Hipoglikemia</vt:lpstr>
      <vt:lpstr>Hipoglikemia - objawy</vt:lpstr>
      <vt:lpstr>Objawy hipoglikemii</vt:lpstr>
      <vt:lpstr>Hipoglikemia - objawy</vt:lpstr>
      <vt:lpstr>Hipoglikemia - objawy</vt:lpstr>
      <vt:lpstr>Przyczyny hipoglikemii u dziecka chorego na cukrzycę</vt:lpstr>
      <vt:lpstr>Zwiększone ryzyko hipoglikemii u dzieci chorych na cukrzycę</vt:lpstr>
      <vt:lpstr>Objawy sugerujące przebycie nocnej hipoglikemii</vt:lpstr>
      <vt:lpstr>Hipoglikemia - postępowanie</vt:lpstr>
      <vt:lpstr>Leczenie hipoglikemii</vt:lpstr>
      <vt:lpstr>Ciężka hipoglikemia -postępowanie</vt:lpstr>
      <vt:lpstr>Następstwa hipoglikemii w wieku rozwojowym</vt:lpstr>
      <vt:lpstr>Hiperglikemia - przyczyny</vt:lpstr>
      <vt:lpstr>Hiperglikemia - przyczyny</vt:lpstr>
      <vt:lpstr>Hiperglikemia - postępowanie</vt:lpstr>
      <vt:lpstr>Hiperglikemia - postępowanie</vt:lpstr>
      <vt:lpstr>Wysiłek fizyczny</vt:lpstr>
      <vt:lpstr>Wysiłek fizyczny</vt:lpstr>
      <vt:lpstr>Problemy związane z wysiłkiem fizycznym u chorego na cukrzycę</vt:lpstr>
      <vt:lpstr>Problemy związane z wysiłkiem fizycznym u chorego na cukrzycę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Cukrzyca  kurs dla edukatorów</dc:title>
  <dc:creator>Joanna</dc:creator>
  <cp:lastModifiedBy>Wioletta Gwiżdż</cp:lastModifiedBy>
  <cp:revision>149</cp:revision>
  <dcterms:created xsi:type="dcterms:W3CDTF">2010-10-26T10:48:02Z</dcterms:created>
  <dcterms:modified xsi:type="dcterms:W3CDTF">2019-10-31T08:05:04Z</dcterms:modified>
</cp:coreProperties>
</file>